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293" r:id="rId4"/>
    <p:sldId id="294" r:id="rId5"/>
    <p:sldId id="295" r:id="rId6"/>
    <p:sldId id="296" r:id="rId7"/>
    <p:sldId id="297" r:id="rId8"/>
    <p:sldId id="306" r:id="rId9"/>
    <p:sldId id="330" r:id="rId10"/>
    <p:sldId id="298" r:id="rId11"/>
    <p:sldId id="299" r:id="rId12"/>
    <p:sldId id="300" r:id="rId13"/>
    <p:sldId id="303" r:id="rId14"/>
    <p:sldId id="305" r:id="rId15"/>
    <p:sldId id="311" r:id="rId16"/>
    <p:sldId id="312" r:id="rId17"/>
    <p:sldId id="315" r:id="rId18"/>
    <p:sldId id="316" r:id="rId19"/>
    <p:sldId id="317" r:id="rId20"/>
    <p:sldId id="318" r:id="rId21"/>
    <p:sldId id="329" r:id="rId22"/>
    <p:sldId id="319" r:id="rId23"/>
    <p:sldId id="320" r:id="rId24"/>
    <p:sldId id="321" r:id="rId25"/>
    <p:sldId id="322" r:id="rId26"/>
    <p:sldId id="323" r:id="rId27"/>
    <p:sldId id="326" r:id="rId28"/>
    <p:sldId id="327" r:id="rId29"/>
    <p:sldId id="325" r:id="rId30"/>
    <p:sldId id="324" r:id="rId31"/>
    <p:sldId id="328" r:id="rId32"/>
    <p:sldId id="2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D5CB"/>
    <a:srgbClr val="419182"/>
    <a:srgbClr val="D4ECE7"/>
    <a:srgbClr val="DEB400"/>
    <a:srgbClr val="FFCC00"/>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6473" autoAdjust="0"/>
  </p:normalViewPr>
  <p:slideViewPr>
    <p:cSldViewPr>
      <p:cViewPr varScale="1">
        <p:scale>
          <a:sx n="73" d="100"/>
          <a:sy n="73" d="100"/>
        </p:scale>
        <p:origin x="-1254" y="42"/>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DEDB87-1B97-4F73-824D-98675714AF6E}" type="doc">
      <dgm:prSet loTypeId="urn:microsoft.com/office/officeart/2005/8/layout/equation1" loCatId="process" qsTypeId="urn:microsoft.com/office/officeart/2005/8/quickstyle/simple5" qsCatId="simple" csTypeId="urn:microsoft.com/office/officeart/2005/8/colors/colorful1#22" csCatId="colorful" phldr="1"/>
      <dgm:spPr/>
      <dgm:t>
        <a:bodyPr/>
        <a:lstStyle/>
        <a:p>
          <a:endParaRPr lang="it-IT"/>
        </a:p>
      </dgm:t>
    </dgm:pt>
    <dgm:pt modelId="{B52DEED7-9461-4C69-9412-50ACFE30AC22}">
      <dgm:prSet phldrT="[Testo]"/>
      <dgm:spPr/>
      <dgm:t>
        <a:bodyPr/>
        <a:lstStyle/>
        <a:p>
          <a:r>
            <a:rPr lang="it-IT" dirty="0" smtClean="0"/>
            <a:t>R</a:t>
          </a:r>
          <a:endParaRPr lang="it-IT" dirty="0"/>
        </a:p>
      </dgm:t>
    </dgm:pt>
    <dgm:pt modelId="{344B81AB-8815-44B2-A286-95D6692F5052}" type="parTrans" cxnId="{2ED2F347-9407-47A9-908A-73E53B19D995}">
      <dgm:prSet/>
      <dgm:spPr/>
      <dgm:t>
        <a:bodyPr/>
        <a:lstStyle/>
        <a:p>
          <a:endParaRPr lang="it-IT"/>
        </a:p>
      </dgm:t>
    </dgm:pt>
    <dgm:pt modelId="{9D37AFD2-9611-43EF-954C-CB50FE577301}" type="sibTrans" cxnId="{2ED2F347-9407-47A9-908A-73E53B19D995}">
      <dgm:prSet>
        <dgm:style>
          <a:lnRef idx="0">
            <a:schemeClr val="accent6"/>
          </a:lnRef>
          <a:fillRef idx="3">
            <a:schemeClr val="accent6"/>
          </a:fillRef>
          <a:effectRef idx="3">
            <a:schemeClr val="accent6"/>
          </a:effectRef>
          <a:fontRef idx="minor">
            <a:schemeClr val="lt1"/>
          </a:fontRef>
        </dgm:style>
      </dgm:prSet>
      <dgm:spPr/>
      <dgm:t>
        <a:bodyPr/>
        <a:lstStyle/>
        <a:p>
          <a:endParaRPr lang="it-IT" dirty="0"/>
        </a:p>
      </dgm:t>
    </dgm:pt>
    <dgm:pt modelId="{4409263F-45D3-4FAA-A06C-772E0F0AD43F}">
      <dgm:prSet/>
      <dgm:spPr>
        <a:solidFill>
          <a:srgbClr val="419182"/>
        </a:solidFill>
      </dgm:spPr>
      <dgm:t>
        <a:bodyPr/>
        <a:lstStyle/>
        <a:p>
          <a:r>
            <a:rPr lang="it-IT" dirty="0" smtClean="0"/>
            <a:t>V</a:t>
          </a:r>
          <a:endParaRPr lang="it-IT" dirty="0"/>
        </a:p>
      </dgm:t>
    </dgm:pt>
    <dgm:pt modelId="{11B18299-8C37-4634-8018-CCB4A2FAD281}" type="parTrans" cxnId="{2701179A-60C9-4C5B-9B27-454AF07799A2}">
      <dgm:prSet/>
      <dgm:spPr/>
      <dgm:t>
        <a:bodyPr/>
        <a:lstStyle/>
        <a:p>
          <a:endParaRPr lang="it-IT"/>
        </a:p>
      </dgm:t>
    </dgm:pt>
    <dgm:pt modelId="{99D1B58C-A921-412A-A6BE-7973A00A8A3F}" type="sibTrans" cxnId="{2701179A-60C9-4C5B-9B27-454AF07799A2}">
      <dgm:prSet/>
      <dgm:spPr/>
      <dgm:t>
        <a:bodyPr/>
        <a:lstStyle/>
        <a:p>
          <a:endParaRPr lang="it-IT"/>
        </a:p>
      </dgm:t>
    </dgm:pt>
    <dgm:pt modelId="{CDABDD57-BD4E-402E-927A-023355B99FB1}">
      <dgm:prSet/>
      <dgm:spPr>
        <a:solidFill>
          <a:schemeClr val="accent3">
            <a:lumMod val="75000"/>
          </a:schemeClr>
        </a:solidFill>
      </dgm:spPr>
      <dgm:t>
        <a:bodyPr/>
        <a:lstStyle/>
        <a:p>
          <a:r>
            <a:rPr lang="it-IT" dirty="0" smtClean="0"/>
            <a:t>E</a:t>
          </a:r>
          <a:endParaRPr lang="it-IT" dirty="0"/>
        </a:p>
      </dgm:t>
    </dgm:pt>
    <dgm:pt modelId="{C16B0DCE-7AB6-4048-BDA4-EAD1FCA10823}" type="parTrans" cxnId="{C224F202-47AC-4DDB-9374-80F0A9555958}">
      <dgm:prSet/>
      <dgm:spPr/>
      <dgm:t>
        <a:bodyPr/>
        <a:lstStyle/>
        <a:p>
          <a:endParaRPr lang="it-IT"/>
        </a:p>
      </dgm:t>
    </dgm:pt>
    <dgm:pt modelId="{FBD79241-5B4F-4C4F-A1D1-DF237CC95566}" type="sibTrans" cxnId="{C224F202-47AC-4DDB-9374-80F0A9555958}">
      <dgm:prSet/>
      <dgm:spPr/>
      <dgm:t>
        <a:bodyPr/>
        <a:lstStyle/>
        <a:p>
          <a:endParaRPr lang="it-IT"/>
        </a:p>
      </dgm:t>
    </dgm:pt>
    <dgm:pt modelId="{D18B27DE-1CA5-4A66-AF9F-A977C65AD682}">
      <dgm:prSet/>
      <dgm:spPr>
        <a:solidFill>
          <a:srgbClr val="DEB400"/>
        </a:solidFill>
      </dgm:spPr>
      <dgm:t>
        <a:bodyPr/>
        <a:lstStyle/>
        <a:p>
          <a:r>
            <a:rPr lang="it-IT" dirty="0" smtClean="0"/>
            <a:t>H</a:t>
          </a:r>
          <a:endParaRPr lang="it-IT" dirty="0"/>
        </a:p>
      </dgm:t>
    </dgm:pt>
    <dgm:pt modelId="{AF06DF12-4BA5-446E-A85E-498DAA02CC5D}" type="parTrans" cxnId="{28DA899C-9942-4C6E-8CE9-B44992FBF9B9}">
      <dgm:prSet/>
      <dgm:spPr/>
      <dgm:t>
        <a:bodyPr/>
        <a:lstStyle/>
        <a:p>
          <a:endParaRPr lang="it-IT"/>
        </a:p>
      </dgm:t>
    </dgm:pt>
    <dgm:pt modelId="{C5E44346-CAC8-4C6E-A0BE-3A3A36367043}" type="sibTrans" cxnId="{28DA899C-9942-4C6E-8CE9-B44992FBF9B9}">
      <dgm:prSet/>
      <dgm:spPr>
        <a:noFill/>
      </dgm:spPr>
      <dgm:t>
        <a:bodyPr/>
        <a:lstStyle/>
        <a:p>
          <a:endParaRPr lang="it-IT"/>
        </a:p>
      </dgm:t>
    </dgm:pt>
    <dgm:pt modelId="{E33E79A3-7064-426B-8BCF-66131BF4C37A}" type="pres">
      <dgm:prSet presAssocID="{C7DEDB87-1B97-4F73-824D-98675714AF6E}" presName="linearFlow" presStyleCnt="0">
        <dgm:presLayoutVars>
          <dgm:dir/>
          <dgm:resizeHandles val="exact"/>
        </dgm:presLayoutVars>
      </dgm:prSet>
      <dgm:spPr/>
      <dgm:t>
        <a:bodyPr/>
        <a:lstStyle/>
        <a:p>
          <a:endParaRPr lang="it-IT"/>
        </a:p>
      </dgm:t>
    </dgm:pt>
    <dgm:pt modelId="{14FFDDAE-14D4-42EA-903F-1945FE4ED092}" type="pres">
      <dgm:prSet presAssocID="{B52DEED7-9461-4C69-9412-50ACFE30AC22}" presName="node" presStyleLbl="node1" presStyleIdx="0" presStyleCnt="4">
        <dgm:presLayoutVars>
          <dgm:bulletEnabled val="1"/>
        </dgm:presLayoutVars>
      </dgm:prSet>
      <dgm:spPr>
        <a:prstGeom prst="roundRect">
          <a:avLst/>
        </a:prstGeom>
      </dgm:spPr>
      <dgm:t>
        <a:bodyPr/>
        <a:lstStyle/>
        <a:p>
          <a:endParaRPr lang="it-IT"/>
        </a:p>
      </dgm:t>
    </dgm:pt>
    <dgm:pt modelId="{1FA9BF0C-9E3D-490F-AA10-BD1886859FF2}" type="pres">
      <dgm:prSet presAssocID="{9D37AFD2-9611-43EF-954C-CB50FE577301}" presName="spacerL" presStyleCnt="0"/>
      <dgm:spPr/>
      <dgm:t>
        <a:bodyPr/>
        <a:lstStyle/>
        <a:p>
          <a:endParaRPr lang="it-IT"/>
        </a:p>
      </dgm:t>
    </dgm:pt>
    <dgm:pt modelId="{74A4C704-FED8-4189-9FE0-88ED2E6F00B9}" type="pres">
      <dgm:prSet presAssocID="{9D37AFD2-9611-43EF-954C-CB50FE577301}" presName="sibTrans" presStyleLbl="sibTrans2D1" presStyleIdx="0" presStyleCnt="3" custScaleY="95194"/>
      <dgm:spPr>
        <a:prstGeom prst="mathEqual">
          <a:avLst/>
        </a:prstGeom>
      </dgm:spPr>
      <dgm:t>
        <a:bodyPr/>
        <a:lstStyle/>
        <a:p>
          <a:endParaRPr lang="it-IT"/>
        </a:p>
      </dgm:t>
    </dgm:pt>
    <dgm:pt modelId="{BC64F97C-4FAC-4786-9604-24DA2909A038}" type="pres">
      <dgm:prSet presAssocID="{9D37AFD2-9611-43EF-954C-CB50FE577301}" presName="spacerR" presStyleCnt="0"/>
      <dgm:spPr/>
      <dgm:t>
        <a:bodyPr/>
        <a:lstStyle/>
        <a:p>
          <a:endParaRPr lang="it-IT"/>
        </a:p>
      </dgm:t>
    </dgm:pt>
    <dgm:pt modelId="{579ABA4B-11A0-4584-862E-F6CAB06E0ACF}" type="pres">
      <dgm:prSet presAssocID="{D18B27DE-1CA5-4A66-AF9F-A977C65AD682}" presName="node" presStyleLbl="node1" presStyleIdx="1" presStyleCnt="4">
        <dgm:presLayoutVars>
          <dgm:bulletEnabled val="1"/>
        </dgm:presLayoutVars>
      </dgm:prSet>
      <dgm:spPr>
        <a:prstGeom prst="roundRect">
          <a:avLst/>
        </a:prstGeom>
      </dgm:spPr>
      <dgm:t>
        <a:bodyPr/>
        <a:lstStyle/>
        <a:p>
          <a:endParaRPr lang="it-IT"/>
        </a:p>
      </dgm:t>
    </dgm:pt>
    <dgm:pt modelId="{D5B5E500-D6A7-41DB-8892-F69665F67A37}" type="pres">
      <dgm:prSet presAssocID="{C5E44346-CAC8-4C6E-A0BE-3A3A36367043}" presName="spacerL" presStyleCnt="0"/>
      <dgm:spPr/>
      <dgm:t>
        <a:bodyPr/>
        <a:lstStyle/>
        <a:p>
          <a:endParaRPr lang="it-IT"/>
        </a:p>
      </dgm:t>
    </dgm:pt>
    <dgm:pt modelId="{F97FEB83-8A9D-4FA7-89B6-8559D99C10CC}" type="pres">
      <dgm:prSet presAssocID="{C5E44346-CAC8-4C6E-A0BE-3A3A36367043}" presName="sibTrans" presStyleLbl="sibTrans2D1" presStyleIdx="1" presStyleCnt="3"/>
      <dgm:spPr>
        <a:prstGeom prst="mathMultiply">
          <a:avLst/>
        </a:prstGeom>
      </dgm:spPr>
      <dgm:t>
        <a:bodyPr/>
        <a:lstStyle/>
        <a:p>
          <a:endParaRPr lang="it-IT"/>
        </a:p>
      </dgm:t>
    </dgm:pt>
    <dgm:pt modelId="{0321C639-9F8A-4B9A-BB83-005B96F35275}" type="pres">
      <dgm:prSet presAssocID="{C5E44346-CAC8-4C6E-A0BE-3A3A36367043}" presName="spacerR" presStyleCnt="0"/>
      <dgm:spPr/>
      <dgm:t>
        <a:bodyPr/>
        <a:lstStyle/>
        <a:p>
          <a:endParaRPr lang="it-IT"/>
        </a:p>
      </dgm:t>
    </dgm:pt>
    <dgm:pt modelId="{DCFB893D-9F8A-4109-B7A0-B1A3C9AA0644}" type="pres">
      <dgm:prSet presAssocID="{4409263F-45D3-4FAA-A06C-772E0F0AD43F}" presName="node" presStyleLbl="node1" presStyleIdx="2" presStyleCnt="4" custLinFactX="-18536" custLinFactNeighborX="-100000">
        <dgm:presLayoutVars>
          <dgm:bulletEnabled val="1"/>
        </dgm:presLayoutVars>
      </dgm:prSet>
      <dgm:spPr>
        <a:prstGeom prst="roundRect">
          <a:avLst/>
        </a:prstGeom>
      </dgm:spPr>
      <dgm:t>
        <a:bodyPr/>
        <a:lstStyle/>
        <a:p>
          <a:endParaRPr lang="it-IT"/>
        </a:p>
      </dgm:t>
    </dgm:pt>
    <dgm:pt modelId="{B56FA604-15EF-4545-AB7E-B8BDFC467DB4}" type="pres">
      <dgm:prSet presAssocID="{99D1B58C-A921-412A-A6BE-7973A00A8A3F}" presName="spacerL" presStyleCnt="0"/>
      <dgm:spPr/>
      <dgm:t>
        <a:bodyPr/>
        <a:lstStyle/>
        <a:p>
          <a:endParaRPr lang="it-IT"/>
        </a:p>
      </dgm:t>
    </dgm:pt>
    <dgm:pt modelId="{44487127-2E9D-41F1-9AB6-AC95AEC06002}" type="pres">
      <dgm:prSet presAssocID="{99D1B58C-A921-412A-A6BE-7973A00A8A3F}" presName="sibTrans" presStyleLbl="sibTrans2D1" presStyleIdx="2" presStyleCnt="3"/>
      <dgm:spPr>
        <a:prstGeom prst="mathMultiply">
          <a:avLst/>
        </a:prstGeom>
      </dgm:spPr>
      <dgm:t>
        <a:bodyPr/>
        <a:lstStyle/>
        <a:p>
          <a:endParaRPr lang="it-IT"/>
        </a:p>
      </dgm:t>
    </dgm:pt>
    <dgm:pt modelId="{4FD0DB77-DE8C-4468-9C69-7598E1D0862C}" type="pres">
      <dgm:prSet presAssocID="{99D1B58C-A921-412A-A6BE-7973A00A8A3F}" presName="spacerR" presStyleCnt="0"/>
      <dgm:spPr/>
      <dgm:t>
        <a:bodyPr/>
        <a:lstStyle/>
        <a:p>
          <a:endParaRPr lang="it-IT"/>
        </a:p>
      </dgm:t>
    </dgm:pt>
    <dgm:pt modelId="{3401A392-159B-48C0-BC9C-B3211BAE1210}" type="pres">
      <dgm:prSet presAssocID="{CDABDD57-BD4E-402E-927A-023355B99FB1}" presName="node" presStyleLbl="node1" presStyleIdx="3" presStyleCnt="4" custLinFactX="-48590" custLinFactNeighborX="-100000">
        <dgm:presLayoutVars>
          <dgm:bulletEnabled val="1"/>
        </dgm:presLayoutVars>
      </dgm:prSet>
      <dgm:spPr>
        <a:prstGeom prst="roundRect">
          <a:avLst/>
        </a:prstGeom>
      </dgm:spPr>
      <dgm:t>
        <a:bodyPr/>
        <a:lstStyle/>
        <a:p>
          <a:endParaRPr lang="it-IT"/>
        </a:p>
      </dgm:t>
    </dgm:pt>
  </dgm:ptLst>
  <dgm:cxnLst>
    <dgm:cxn modelId="{2701179A-60C9-4C5B-9B27-454AF07799A2}" srcId="{C7DEDB87-1B97-4F73-824D-98675714AF6E}" destId="{4409263F-45D3-4FAA-A06C-772E0F0AD43F}" srcOrd="2" destOrd="0" parTransId="{11B18299-8C37-4634-8018-CCB4A2FAD281}" sibTransId="{99D1B58C-A921-412A-A6BE-7973A00A8A3F}"/>
    <dgm:cxn modelId="{87FA10EA-3BD2-4D61-9AF2-D5C0634F0CEF}" type="presOf" srcId="{C5E44346-CAC8-4C6E-A0BE-3A3A36367043}" destId="{F97FEB83-8A9D-4FA7-89B6-8559D99C10CC}" srcOrd="0" destOrd="0" presId="urn:microsoft.com/office/officeart/2005/8/layout/equation1"/>
    <dgm:cxn modelId="{B97CA03C-8D2D-439D-993F-97BDE0E52EBB}" type="presOf" srcId="{9D37AFD2-9611-43EF-954C-CB50FE577301}" destId="{74A4C704-FED8-4189-9FE0-88ED2E6F00B9}" srcOrd="0" destOrd="0" presId="urn:microsoft.com/office/officeart/2005/8/layout/equation1"/>
    <dgm:cxn modelId="{2ED2F347-9407-47A9-908A-73E53B19D995}" srcId="{C7DEDB87-1B97-4F73-824D-98675714AF6E}" destId="{B52DEED7-9461-4C69-9412-50ACFE30AC22}" srcOrd="0" destOrd="0" parTransId="{344B81AB-8815-44B2-A286-95D6692F5052}" sibTransId="{9D37AFD2-9611-43EF-954C-CB50FE577301}"/>
    <dgm:cxn modelId="{B5F55F4A-16F8-4E37-812F-1C57BCA651CB}" type="presOf" srcId="{CDABDD57-BD4E-402E-927A-023355B99FB1}" destId="{3401A392-159B-48C0-BC9C-B3211BAE1210}" srcOrd="0" destOrd="0" presId="urn:microsoft.com/office/officeart/2005/8/layout/equation1"/>
    <dgm:cxn modelId="{C0BCCBBA-AB9A-401E-852C-788A4F47D2A9}" type="presOf" srcId="{D18B27DE-1CA5-4A66-AF9F-A977C65AD682}" destId="{579ABA4B-11A0-4584-862E-F6CAB06E0ACF}" srcOrd="0" destOrd="0" presId="urn:microsoft.com/office/officeart/2005/8/layout/equation1"/>
    <dgm:cxn modelId="{28DA899C-9942-4C6E-8CE9-B44992FBF9B9}" srcId="{C7DEDB87-1B97-4F73-824D-98675714AF6E}" destId="{D18B27DE-1CA5-4A66-AF9F-A977C65AD682}" srcOrd="1" destOrd="0" parTransId="{AF06DF12-4BA5-446E-A85E-498DAA02CC5D}" sibTransId="{C5E44346-CAC8-4C6E-A0BE-3A3A36367043}"/>
    <dgm:cxn modelId="{F8C202FC-06CB-48A9-8F22-7782D0E24978}" type="presOf" srcId="{99D1B58C-A921-412A-A6BE-7973A00A8A3F}" destId="{44487127-2E9D-41F1-9AB6-AC95AEC06002}" srcOrd="0" destOrd="0" presId="urn:microsoft.com/office/officeart/2005/8/layout/equation1"/>
    <dgm:cxn modelId="{C224F202-47AC-4DDB-9374-80F0A9555958}" srcId="{C7DEDB87-1B97-4F73-824D-98675714AF6E}" destId="{CDABDD57-BD4E-402E-927A-023355B99FB1}" srcOrd="3" destOrd="0" parTransId="{C16B0DCE-7AB6-4048-BDA4-EAD1FCA10823}" sibTransId="{FBD79241-5B4F-4C4F-A1D1-DF237CC95566}"/>
    <dgm:cxn modelId="{9BA9EA24-A261-460C-804F-A4BD7C3D0CEC}" type="presOf" srcId="{C7DEDB87-1B97-4F73-824D-98675714AF6E}" destId="{E33E79A3-7064-426B-8BCF-66131BF4C37A}" srcOrd="0" destOrd="0" presId="urn:microsoft.com/office/officeart/2005/8/layout/equation1"/>
    <dgm:cxn modelId="{51BC8AF2-024F-440F-9E66-73634E15B759}" type="presOf" srcId="{B52DEED7-9461-4C69-9412-50ACFE30AC22}" destId="{14FFDDAE-14D4-42EA-903F-1945FE4ED092}" srcOrd="0" destOrd="0" presId="urn:microsoft.com/office/officeart/2005/8/layout/equation1"/>
    <dgm:cxn modelId="{FA444C50-00A5-4E20-A498-3CB07D6F32D3}" type="presOf" srcId="{4409263F-45D3-4FAA-A06C-772E0F0AD43F}" destId="{DCFB893D-9F8A-4109-B7A0-B1A3C9AA0644}" srcOrd="0" destOrd="0" presId="urn:microsoft.com/office/officeart/2005/8/layout/equation1"/>
    <dgm:cxn modelId="{AE17C620-9011-4D55-986D-6DE510DA37A1}" type="presParOf" srcId="{E33E79A3-7064-426B-8BCF-66131BF4C37A}" destId="{14FFDDAE-14D4-42EA-903F-1945FE4ED092}" srcOrd="0" destOrd="0" presId="urn:microsoft.com/office/officeart/2005/8/layout/equation1"/>
    <dgm:cxn modelId="{D8D4A10B-9B31-4E65-8426-422E545CCAB4}" type="presParOf" srcId="{E33E79A3-7064-426B-8BCF-66131BF4C37A}" destId="{1FA9BF0C-9E3D-490F-AA10-BD1886859FF2}" srcOrd="1" destOrd="0" presId="urn:microsoft.com/office/officeart/2005/8/layout/equation1"/>
    <dgm:cxn modelId="{FAFE8D5B-E381-414F-AE52-22FB4408BA54}" type="presParOf" srcId="{E33E79A3-7064-426B-8BCF-66131BF4C37A}" destId="{74A4C704-FED8-4189-9FE0-88ED2E6F00B9}" srcOrd="2" destOrd="0" presId="urn:microsoft.com/office/officeart/2005/8/layout/equation1"/>
    <dgm:cxn modelId="{352FDDF8-903A-4B93-9847-2C7EE654A404}" type="presParOf" srcId="{E33E79A3-7064-426B-8BCF-66131BF4C37A}" destId="{BC64F97C-4FAC-4786-9604-24DA2909A038}" srcOrd="3" destOrd="0" presId="urn:microsoft.com/office/officeart/2005/8/layout/equation1"/>
    <dgm:cxn modelId="{60660FCF-8B2B-49AC-B7DC-0B3835504FED}" type="presParOf" srcId="{E33E79A3-7064-426B-8BCF-66131BF4C37A}" destId="{579ABA4B-11A0-4584-862E-F6CAB06E0ACF}" srcOrd="4" destOrd="0" presId="urn:microsoft.com/office/officeart/2005/8/layout/equation1"/>
    <dgm:cxn modelId="{96D9CE64-292D-4900-BEDF-5D63F9CE4625}" type="presParOf" srcId="{E33E79A3-7064-426B-8BCF-66131BF4C37A}" destId="{D5B5E500-D6A7-41DB-8892-F69665F67A37}" srcOrd="5" destOrd="0" presId="urn:microsoft.com/office/officeart/2005/8/layout/equation1"/>
    <dgm:cxn modelId="{ACD7E0DA-EBCE-4E4C-9BED-ECF73A4C3F19}" type="presParOf" srcId="{E33E79A3-7064-426B-8BCF-66131BF4C37A}" destId="{F97FEB83-8A9D-4FA7-89B6-8559D99C10CC}" srcOrd="6" destOrd="0" presId="urn:microsoft.com/office/officeart/2005/8/layout/equation1"/>
    <dgm:cxn modelId="{50D9AC11-E68F-4A80-81E7-0422BC1B0B62}" type="presParOf" srcId="{E33E79A3-7064-426B-8BCF-66131BF4C37A}" destId="{0321C639-9F8A-4B9A-BB83-005B96F35275}" srcOrd="7" destOrd="0" presId="urn:microsoft.com/office/officeart/2005/8/layout/equation1"/>
    <dgm:cxn modelId="{E6DAD0DC-941F-426A-9A32-CFCF1CD2C2FE}" type="presParOf" srcId="{E33E79A3-7064-426B-8BCF-66131BF4C37A}" destId="{DCFB893D-9F8A-4109-B7A0-B1A3C9AA0644}" srcOrd="8" destOrd="0" presId="urn:microsoft.com/office/officeart/2005/8/layout/equation1"/>
    <dgm:cxn modelId="{5FB26032-A682-4DEB-96B5-36F9F5CA30EC}" type="presParOf" srcId="{E33E79A3-7064-426B-8BCF-66131BF4C37A}" destId="{B56FA604-15EF-4545-AB7E-B8BDFC467DB4}" srcOrd="9" destOrd="0" presId="urn:microsoft.com/office/officeart/2005/8/layout/equation1"/>
    <dgm:cxn modelId="{9B762B6D-933B-4688-91D3-CA9BA48D6825}" type="presParOf" srcId="{E33E79A3-7064-426B-8BCF-66131BF4C37A}" destId="{44487127-2E9D-41F1-9AB6-AC95AEC06002}" srcOrd="10" destOrd="0" presId="urn:microsoft.com/office/officeart/2005/8/layout/equation1"/>
    <dgm:cxn modelId="{2AC66D53-005D-4C57-B470-0E4DC8047DA8}" type="presParOf" srcId="{E33E79A3-7064-426B-8BCF-66131BF4C37A}" destId="{4FD0DB77-DE8C-4468-9C69-7598E1D0862C}" srcOrd="11" destOrd="0" presId="urn:microsoft.com/office/officeart/2005/8/layout/equation1"/>
    <dgm:cxn modelId="{92792CDD-97D9-4924-A0F0-8AB683B9A9A8}" type="presParOf" srcId="{E33E79A3-7064-426B-8BCF-66131BF4C37A}" destId="{3401A392-159B-48C0-BC9C-B3211BAE1210}" srcOrd="12" destOrd="0" presId="urn:microsoft.com/office/officeart/2005/8/layout/equati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EDB87-1B97-4F73-824D-98675714AF6E}" type="doc">
      <dgm:prSet loTypeId="urn:microsoft.com/office/officeart/2005/8/layout/equation1" loCatId="process" qsTypeId="urn:microsoft.com/office/officeart/2005/8/quickstyle/simple5" qsCatId="simple" csTypeId="urn:microsoft.com/office/officeart/2005/8/colors/colorful1#23" csCatId="colorful" phldr="1"/>
      <dgm:spPr/>
      <dgm:t>
        <a:bodyPr/>
        <a:lstStyle/>
        <a:p>
          <a:endParaRPr lang="it-IT"/>
        </a:p>
      </dgm:t>
    </dgm:pt>
    <dgm:pt modelId="{B52DEED7-9461-4C69-9412-50ACFE30AC22}">
      <dgm:prSet phldrT="[Testo]"/>
      <dgm:spPr/>
      <dgm:t>
        <a:bodyPr/>
        <a:lstStyle/>
        <a:p>
          <a:r>
            <a:rPr lang="it-IT" dirty="0" smtClean="0"/>
            <a:t>R</a:t>
          </a:r>
          <a:endParaRPr lang="it-IT" dirty="0"/>
        </a:p>
      </dgm:t>
    </dgm:pt>
    <dgm:pt modelId="{344B81AB-8815-44B2-A286-95D6692F5052}" type="parTrans" cxnId="{2ED2F347-9407-47A9-908A-73E53B19D995}">
      <dgm:prSet/>
      <dgm:spPr/>
      <dgm:t>
        <a:bodyPr/>
        <a:lstStyle/>
        <a:p>
          <a:endParaRPr lang="it-IT"/>
        </a:p>
      </dgm:t>
    </dgm:pt>
    <dgm:pt modelId="{9D37AFD2-9611-43EF-954C-CB50FE577301}" type="sibTrans" cxnId="{2ED2F347-9407-47A9-908A-73E53B19D995}">
      <dgm:prSet>
        <dgm:style>
          <a:lnRef idx="0">
            <a:schemeClr val="accent6"/>
          </a:lnRef>
          <a:fillRef idx="3">
            <a:schemeClr val="accent6"/>
          </a:fillRef>
          <a:effectRef idx="3">
            <a:schemeClr val="accent6"/>
          </a:effectRef>
          <a:fontRef idx="minor">
            <a:schemeClr val="lt1"/>
          </a:fontRef>
        </dgm:style>
      </dgm:prSet>
      <dgm:spPr/>
      <dgm:t>
        <a:bodyPr/>
        <a:lstStyle/>
        <a:p>
          <a:endParaRPr lang="it-IT" dirty="0"/>
        </a:p>
      </dgm:t>
    </dgm:pt>
    <dgm:pt modelId="{4409263F-45D3-4FAA-A06C-772E0F0AD43F}">
      <dgm:prSet/>
      <dgm:spPr>
        <a:solidFill>
          <a:srgbClr val="419182"/>
        </a:solidFill>
      </dgm:spPr>
      <dgm:t>
        <a:bodyPr/>
        <a:lstStyle/>
        <a:p>
          <a:r>
            <a:rPr lang="it-IT" dirty="0" smtClean="0"/>
            <a:t>V</a:t>
          </a:r>
          <a:endParaRPr lang="it-IT" dirty="0"/>
        </a:p>
      </dgm:t>
    </dgm:pt>
    <dgm:pt modelId="{11B18299-8C37-4634-8018-CCB4A2FAD281}" type="parTrans" cxnId="{2701179A-60C9-4C5B-9B27-454AF07799A2}">
      <dgm:prSet/>
      <dgm:spPr/>
      <dgm:t>
        <a:bodyPr/>
        <a:lstStyle/>
        <a:p>
          <a:endParaRPr lang="it-IT"/>
        </a:p>
      </dgm:t>
    </dgm:pt>
    <dgm:pt modelId="{99D1B58C-A921-412A-A6BE-7973A00A8A3F}" type="sibTrans" cxnId="{2701179A-60C9-4C5B-9B27-454AF07799A2}">
      <dgm:prSet/>
      <dgm:spPr/>
      <dgm:t>
        <a:bodyPr/>
        <a:lstStyle/>
        <a:p>
          <a:endParaRPr lang="it-IT"/>
        </a:p>
      </dgm:t>
    </dgm:pt>
    <dgm:pt modelId="{CDABDD57-BD4E-402E-927A-023355B99FB1}">
      <dgm:prSet/>
      <dgm:spPr>
        <a:solidFill>
          <a:schemeClr val="accent3">
            <a:lumMod val="75000"/>
          </a:schemeClr>
        </a:solidFill>
      </dgm:spPr>
      <dgm:t>
        <a:bodyPr/>
        <a:lstStyle/>
        <a:p>
          <a:r>
            <a:rPr lang="it-IT" dirty="0" smtClean="0"/>
            <a:t>E</a:t>
          </a:r>
          <a:endParaRPr lang="it-IT" dirty="0"/>
        </a:p>
      </dgm:t>
    </dgm:pt>
    <dgm:pt modelId="{C16B0DCE-7AB6-4048-BDA4-EAD1FCA10823}" type="parTrans" cxnId="{C224F202-47AC-4DDB-9374-80F0A9555958}">
      <dgm:prSet/>
      <dgm:spPr/>
      <dgm:t>
        <a:bodyPr/>
        <a:lstStyle/>
        <a:p>
          <a:endParaRPr lang="it-IT"/>
        </a:p>
      </dgm:t>
    </dgm:pt>
    <dgm:pt modelId="{FBD79241-5B4F-4C4F-A1D1-DF237CC95566}" type="sibTrans" cxnId="{C224F202-47AC-4DDB-9374-80F0A9555958}">
      <dgm:prSet/>
      <dgm:spPr/>
      <dgm:t>
        <a:bodyPr/>
        <a:lstStyle/>
        <a:p>
          <a:endParaRPr lang="it-IT"/>
        </a:p>
      </dgm:t>
    </dgm:pt>
    <dgm:pt modelId="{D18B27DE-1CA5-4A66-AF9F-A977C65AD682}">
      <dgm:prSet/>
      <dgm:spPr>
        <a:solidFill>
          <a:srgbClr val="DEB400"/>
        </a:solidFill>
      </dgm:spPr>
      <dgm:t>
        <a:bodyPr/>
        <a:lstStyle/>
        <a:p>
          <a:r>
            <a:rPr lang="it-IT" dirty="0" smtClean="0"/>
            <a:t>H</a:t>
          </a:r>
          <a:endParaRPr lang="it-IT" dirty="0"/>
        </a:p>
      </dgm:t>
    </dgm:pt>
    <dgm:pt modelId="{AF06DF12-4BA5-446E-A85E-498DAA02CC5D}" type="parTrans" cxnId="{28DA899C-9942-4C6E-8CE9-B44992FBF9B9}">
      <dgm:prSet/>
      <dgm:spPr/>
      <dgm:t>
        <a:bodyPr/>
        <a:lstStyle/>
        <a:p>
          <a:endParaRPr lang="it-IT"/>
        </a:p>
      </dgm:t>
    </dgm:pt>
    <dgm:pt modelId="{C5E44346-CAC8-4C6E-A0BE-3A3A36367043}" type="sibTrans" cxnId="{28DA899C-9942-4C6E-8CE9-B44992FBF9B9}">
      <dgm:prSet/>
      <dgm:spPr>
        <a:noFill/>
      </dgm:spPr>
      <dgm:t>
        <a:bodyPr/>
        <a:lstStyle/>
        <a:p>
          <a:endParaRPr lang="it-IT"/>
        </a:p>
      </dgm:t>
    </dgm:pt>
    <dgm:pt modelId="{E33E79A3-7064-426B-8BCF-66131BF4C37A}" type="pres">
      <dgm:prSet presAssocID="{C7DEDB87-1B97-4F73-824D-98675714AF6E}" presName="linearFlow" presStyleCnt="0">
        <dgm:presLayoutVars>
          <dgm:dir/>
          <dgm:resizeHandles val="exact"/>
        </dgm:presLayoutVars>
      </dgm:prSet>
      <dgm:spPr/>
      <dgm:t>
        <a:bodyPr/>
        <a:lstStyle/>
        <a:p>
          <a:endParaRPr lang="it-IT"/>
        </a:p>
      </dgm:t>
    </dgm:pt>
    <dgm:pt modelId="{14FFDDAE-14D4-42EA-903F-1945FE4ED092}" type="pres">
      <dgm:prSet presAssocID="{B52DEED7-9461-4C69-9412-50ACFE30AC22}" presName="node" presStyleLbl="node1" presStyleIdx="0" presStyleCnt="4">
        <dgm:presLayoutVars>
          <dgm:bulletEnabled val="1"/>
        </dgm:presLayoutVars>
      </dgm:prSet>
      <dgm:spPr>
        <a:prstGeom prst="roundRect">
          <a:avLst/>
        </a:prstGeom>
      </dgm:spPr>
      <dgm:t>
        <a:bodyPr/>
        <a:lstStyle/>
        <a:p>
          <a:endParaRPr lang="it-IT"/>
        </a:p>
      </dgm:t>
    </dgm:pt>
    <dgm:pt modelId="{1FA9BF0C-9E3D-490F-AA10-BD1886859FF2}" type="pres">
      <dgm:prSet presAssocID="{9D37AFD2-9611-43EF-954C-CB50FE577301}" presName="spacerL" presStyleCnt="0"/>
      <dgm:spPr/>
      <dgm:t>
        <a:bodyPr/>
        <a:lstStyle/>
        <a:p>
          <a:endParaRPr lang="it-IT"/>
        </a:p>
      </dgm:t>
    </dgm:pt>
    <dgm:pt modelId="{74A4C704-FED8-4189-9FE0-88ED2E6F00B9}" type="pres">
      <dgm:prSet presAssocID="{9D37AFD2-9611-43EF-954C-CB50FE577301}" presName="sibTrans" presStyleLbl="sibTrans2D1" presStyleIdx="0" presStyleCnt="3" custScaleY="95194"/>
      <dgm:spPr>
        <a:prstGeom prst="mathEqual">
          <a:avLst/>
        </a:prstGeom>
      </dgm:spPr>
      <dgm:t>
        <a:bodyPr/>
        <a:lstStyle/>
        <a:p>
          <a:endParaRPr lang="it-IT"/>
        </a:p>
      </dgm:t>
    </dgm:pt>
    <dgm:pt modelId="{BC64F97C-4FAC-4786-9604-24DA2909A038}" type="pres">
      <dgm:prSet presAssocID="{9D37AFD2-9611-43EF-954C-CB50FE577301}" presName="spacerR" presStyleCnt="0"/>
      <dgm:spPr/>
      <dgm:t>
        <a:bodyPr/>
        <a:lstStyle/>
        <a:p>
          <a:endParaRPr lang="it-IT"/>
        </a:p>
      </dgm:t>
    </dgm:pt>
    <dgm:pt modelId="{579ABA4B-11A0-4584-862E-F6CAB06E0ACF}" type="pres">
      <dgm:prSet presAssocID="{D18B27DE-1CA5-4A66-AF9F-A977C65AD682}" presName="node" presStyleLbl="node1" presStyleIdx="1" presStyleCnt="4">
        <dgm:presLayoutVars>
          <dgm:bulletEnabled val="1"/>
        </dgm:presLayoutVars>
      </dgm:prSet>
      <dgm:spPr>
        <a:prstGeom prst="roundRect">
          <a:avLst/>
        </a:prstGeom>
      </dgm:spPr>
      <dgm:t>
        <a:bodyPr/>
        <a:lstStyle/>
        <a:p>
          <a:endParaRPr lang="it-IT"/>
        </a:p>
      </dgm:t>
    </dgm:pt>
    <dgm:pt modelId="{D5B5E500-D6A7-41DB-8892-F69665F67A37}" type="pres">
      <dgm:prSet presAssocID="{C5E44346-CAC8-4C6E-A0BE-3A3A36367043}" presName="spacerL" presStyleCnt="0"/>
      <dgm:spPr/>
      <dgm:t>
        <a:bodyPr/>
        <a:lstStyle/>
        <a:p>
          <a:endParaRPr lang="it-IT"/>
        </a:p>
      </dgm:t>
    </dgm:pt>
    <dgm:pt modelId="{F97FEB83-8A9D-4FA7-89B6-8559D99C10CC}" type="pres">
      <dgm:prSet presAssocID="{C5E44346-CAC8-4C6E-A0BE-3A3A36367043}" presName="sibTrans" presStyleLbl="sibTrans2D1" presStyleIdx="1" presStyleCnt="3"/>
      <dgm:spPr>
        <a:prstGeom prst="mathMultiply">
          <a:avLst/>
        </a:prstGeom>
      </dgm:spPr>
      <dgm:t>
        <a:bodyPr/>
        <a:lstStyle/>
        <a:p>
          <a:endParaRPr lang="it-IT"/>
        </a:p>
      </dgm:t>
    </dgm:pt>
    <dgm:pt modelId="{0321C639-9F8A-4B9A-BB83-005B96F35275}" type="pres">
      <dgm:prSet presAssocID="{C5E44346-CAC8-4C6E-A0BE-3A3A36367043}" presName="spacerR" presStyleCnt="0"/>
      <dgm:spPr/>
      <dgm:t>
        <a:bodyPr/>
        <a:lstStyle/>
        <a:p>
          <a:endParaRPr lang="it-IT"/>
        </a:p>
      </dgm:t>
    </dgm:pt>
    <dgm:pt modelId="{DCFB893D-9F8A-4109-B7A0-B1A3C9AA0644}" type="pres">
      <dgm:prSet presAssocID="{4409263F-45D3-4FAA-A06C-772E0F0AD43F}" presName="node" presStyleLbl="node1" presStyleIdx="2" presStyleCnt="4" custLinFactX="-18536" custLinFactNeighborX="-100000">
        <dgm:presLayoutVars>
          <dgm:bulletEnabled val="1"/>
        </dgm:presLayoutVars>
      </dgm:prSet>
      <dgm:spPr>
        <a:prstGeom prst="roundRect">
          <a:avLst/>
        </a:prstGeom>
      </dgm:spPr>
      <dgm:t>
        <a:bodyPr/>
        <a:lstStyle/>
        <a:p>
          <a:endParaRPr lang="it-IT"/>
        </a:p>
      </dgm:t>
    </dgm:pt>
    <dgm:pt modelId="{B56FA604-15EF-4545-AB7E-B8BDFC467DB4}" type="pres">
      <dgm:prSet presAssocID="{99D1B58C-A921-412A-A6BE-7973A00A8A3F}" presName="spacerL" presStyleCnt="0"/>
      <dgm:spPr/>
      <dgm:t>
        <a:bodyPr/>
        <a:lstStyle/>
        <a:p>
          <a:endParaRPr lang="it-IT"/>
        </a:p>
      </dgm:t>
    </dgm:pt>
    <dgm:pt modelId="{44487127-2E9D-41F1-9AB6-AC95AEC06002}" type="pres">
      <dgm:prSet presAssocID="{99D1B58C-A921-412A-A6BE-7973A00A8A3F}" presName="sibTrans" presStyleLbl="sibTrans2D1" presStyleIdx="2" presStyleCnt="3"/>
      <dgm:spPr>
        <a:prstGeom prst="mathMultiply">
          <a:avLst/>
        </a:prstGeom>
      </dgm:spPr>
      <dgm:t>
        <a:bodyPr/>
        <a:lstStyle/>
        <a:p>
          <a:endParaRPr lang="it-IT"/>
        </a:p>
      </dgm:t>
    </dgm:pt>
    <dgm:pt modelId="{4FD0DB77-DE8C-4468-9C69-7598E1D0862C}" type="pres">
      <dgm:prSet presAssocID="{99D1B58C-A921-412A-A6BE-7973A00A8A3F}" presName="spacerR" presStyleCnt="0"/>
      <dgm:spPr/>
      <dgm:t>
        <a:bodyPr/>
        <a:lstStyle/>
        <a:p>
          <a:endParaRPr lang="it-IT"/>
        </a:p>
      </dgm:t>
    </dgm:pt>
    <dgm:pt modelId="{3401A392-159B-48C0-BC9C-B3211BAE1210}" type="pres">
      <dgm:prSet presAssocID="{CDABDD57-BD4E-402E-927A-023355B99FB1}" presName="node" presStyleLbl="node1" presStyleIdx="3" presStyleCnt="4" custLinFactX="-48590" custLinFactNeighborX="-100000">
        <dgm:presLayoutVars>
          <dgm:bulletEnabled val="1"/>
        </dgm:presLayoutVars>
      </dgm:prSet>
      <dgm:spPr>
        <a:prstGeom prst="roundRect">
          <a:avLst/>
        </a:prstGeom>
      </dgm:spPr>
      <dgm:t>
        <a:bodyPr/>
        <a:lstStyle/>
        <a:p>
          <a:endParaRPr lang="it-IT"/>
        </a:p>
      </dgm:t>
    </dgm:pt>
  </dgm:ptLst>
  <dgm:cxnLst>
    <dgm:cxn modelId="{463C65A8-FEF7-42AA-B78F-65CEF4F84F6C}" type="presOf" srcId="{CDABDD57-BD4E-402E-927A-023355B99FB1}" destId="{3401A392-159B-48C0-BC9C-B3211BAE1210}" srcOrd="0" destOrd="0" presId="urn:microsoft.com/office/officeart/2005/8/layout/equation1"/>
    <dgm:cxn modelId="{ED95C9DB-9019-426D-B56C-8F73E4FB438A}" type="presOf" srcId="{C5E44346-CAC8-4C6E-A0BE-3A3A36367043}" destId="{F97FEB83-8A9D-4FA7-89B6-8559D99C10CC}" srcOrd="0" destOrd="0" presId="urn:microsoft.com/office/officeart/2005/8/layout/equation1"/>
    <dgm:cxn modelId="{74BE6FD5-DD01-483A-9B53-2973B263E23C}" type="presOf" srcId="{4409263F-45D3-4FAA-A06C-772E0F0AD43F}" destId="{DCFB893D-9F8A-4109-B7A0-B1A3C9AA0644}" srcOrd="0" destOrd="0" presId="urn:microsoft.com/office/officeart/2005/8/layout/equation1"/>
    <dgm:cxn modelId="{7ECD683C-DDE6-48C1-9714-840C2AADDCEE}" type="presOf" srcId="{9D37AFD2-9611-43EF-954C-CB50FE577301}" destId="{74A4C704-FED8-4189-9FE0-88ED2E6F00B9}" srcOrd="0" destOrd="0" presId="urn:microsoft.com/office/officeart/2005/8/layout/equation1"/>
    <dgm:cxn modelId="{C224F202-47AC-4DDB-9374-80F0A9555958}" srcId="{C7DEDB87-1B97-4F73-824D-98675714AF6E}" destId="{CDABDD57-BD4E-402E-927A-023355B99FB1}" srcOrd="3" destOrd="0" parTransId="{C16B0DCE-7AB6-4048-BDA4-EAD1FCA10823}" sibTransId="{FBD79241-5B4F-4C4F-A1D1-DF237CC95566}"/>
    <dgm:cxn modelId="{D65D8E94-EA1B-4EE5-B78A-D29609170B8B}" type="presOf" srcId="{B52DEED7-9461-4C69-9412-50ACFE30AC22}" destId="{14FFDDAE-14D4-42EA-903F-1945FE4ED092}" srcOrd="0" destOrd="0" presId="urn:microsoft.com/office/officeart/2005/8/layout/equation1"/>
    <dgm:cxn modelId="{E9AEC972-A5D8-48C7-AAD2-B7B192679928}" type="presOf" srcId="{C7DEDB87-1B97-4F73-824D-98675714AF6E}" destId="{E33E79A3-7064-426B-8BCF-66131BF4C37A}" srcOrd="0" destOrd="0" presId="urn:microsoft.com/office/officeart/2005/8/layout/equation1"/>
    <dgm:cxn modelId="{7936FE0D-F9AF-49A6-94D7-6C08900A804E}" type="presOf" srcId="{99D1B58C-A921-412A-A6BE-7973A00A8A3F}" destId="{44487127-2E9D-41F1-9AB6-AC95AEC06002}" srcOrd="0" destOrd="0" presId="urn:microsoft.com/office/officeart/2005/8/layout/equation1"/>
    <dgm:cxn modelId="{2701179A-60C9-4C5B-9B27-454AF07799A2}" srcId="{C7DEDB87-1B97-4F73-824D-98675714AF6E}" destId="{4409263F-45D3-4FAA-A06C-772E0F0AD43F}" srcOrd="2" destOrd="0" parTransId="{11B18299-8C37-4634-8018-CCB4A2FAD281}" sibTransId="{99D1B58C-A921-412A-A6BE-7973A00A8A3F}"/>
    <dgm:cxn modelId="{26FA246E-7EFE-4B41-AFA3-6FC4CF33C892}" type="presOf" srcId="{D18B27DE-1CA5-4A66-AF9F-A977C65AD682}" destId="{579ABA4B-11A0-4584-862E-F6CAB06E0ACF}" srcOrd="0" destOrd="0" presId="urn:microsoft.com/office/officeart/2005/8/layout/equation1"/>
    <dgm:cxn modelId="{28DA899C-9942-4C6E-8CE9-B44992FBF9B9}" srcId="{C7DEDB87-1B97-4F73-824D-98675714AF6E}" destId="{D18B27DE-1CA5-4A66-AF9F-A977C65AD682}" srcOrd="1" destOrd="0" parTransId="{AF06DF12-4BA5-446E-A85E-498DAA02CC5D}" sibTransId="{C5E44346-CAC8-4C6E-A0BE-3A3A36367043}"/>
    <dgm:cxn modelId="{2ED2F347-9407-47A9-908A-73E53B19D995}" srcId="{C7DEDB87-1B97-4F73-824D-98675714AF6E}" destId="{B52DEED7-9461-4C69-9412-50ACFE30AC22}" srcOrd="0" destOrd="0" parTransId="{344B81AB-8815-44B2-A286-95D6692F5052}" sibTransId="{9D37AFD2-9611-43EF-954C-CB50FE577301}"/>
    <dgm:cxn modelId="{D892C739-032B-458B-8A12-9D3E8B5AEE80}" type="presParOf" srcId="{E33E79A3-7064-426B-8BCF-66131BF4C37A}" destId="{14FFDDAE-14D4-42EA-903F-1945FE4ED092}" srcOrd="0" destOrd="0" presId="urn:microsoft.com/office/officeart/2005/8/layout/equation1"/>
    <dgm:cxn modelId="{EA32DFC5-CC3F-491A-951C-EA0130565B1B}" type="presParOf" srcId="{E33E79A3-7064-426B-8BCF-66131BF4C37A}" destId="{1FA9BF0C-9E3D-490F-AA10-BD1886859FF2}" srcOrd="1" destOrd="0" presId="urn:microsoft.com/office/officeart/2005/8/layout/equation1"/>
    <dgm:cxn modelId="{73D92206-6920-40F1-9A5C-E6775DCDEECD}" type="presParOf" srcId="{E33E79A3-7064-426B-8BCF-66131BF4C37A}" destId="{74A4C704-FED8-4189-9FE0-88ED2E6F00B9}" srcOrd="2" destOrd="0" presId="urn:microsoft.com/office/officeart/2005/8/layout/equation1"/>
    <dgm:cxn modelId="{C1D92C38-2A9B-4301-A800-14FE2F6F7C94}" type="presParOf" srcId="{E33E79A3-7064-426B-8BCF-66131BF4C37A}" destId="{BC64F97C-4FAC-4786-9604-24DA2909A038}" srcOrd="3" destOrd="0" presId="urn:microsoft.com/office/officeart/2005/8/layout/equation1"/>
    <dgm:cxn modelId="{B2B01B66-F83C-412B-B788-9140F25EB360}" type="presParOf" srcId="{E33E79A3-7064-426B-8BCF-66131BF4C37A}" destId="{579ABA4B-11A0-4584-862E-F6CAB06E0ACF}" srcOrd="4" destOrd="0" presId="urn:microsoft.com/office/officeart/2005/8/layout/equation1"/>
    <dgm:cxn modelId="{886AC47C-5A92-4465-AC08-4A5DCD7B5F15}" type="presParOf" srcId="{E33E79A3-7064-426B-8BCF-66131BF4C37A}" destId="{D5B5E500-D6A7-41DB-8892-F69665F67A37}" srcOrd="5" destOrd="0" presId="urn:microsoft.com/office/officeart/2005/8/layout/equation1"/>
    <dgm:cxn modelId="{80007524-05BB-4432-808A-1A92D00F1B48}" type="presParOf" srcId="{E33E79A3-7064-426B-8BCF-66131BF4C37A}" destId="{F97FEB83-8A9D-4FA7-89B6-8559D99C10CC}" srcOrd="6" destOrd="0" presId="urn:microsoft.com/office/officeart/2005/8/layout/equation1"/>
    <dgm:cxn modelId="{E4050005-9304-4A94-ACCC-2AA5CCA1E7B0}" type="presParOf" srcId="{E33E79A3-7064-426B-8BCF-66131BF4C37A}" destId="{0321C639-9F8A-4B9A-BB83-005B96F35275}" srcOrd="7" destOrd="0" presId="urn:microsoft.com/office/officeart/2005/8/layout/equation1"/>
    <dgm:cxn modelId="{3F3B3C09-F815-4A90-A118-0C6AAA13DAAB}" type="presParOf" srcId="{E33E79A3-7064-426B-8BCF-66131BF4C37A}" destId="{DCFB893D-9F8A-4109-B7A0-B1A3C9AA0644}" srcOrd="8" destOrd="0" presId="urn:microsoft.com/office/officeart/2005/8/layout/equation1"/>
    <dgm:cxn modelId="{1ADD2482-3C86-4583-8C0D-AC43E157A7A5}" type="presParOf" srcId="{E33E79A3-7064-426B-8BCF-66131BF4C37A}" destId="{B56FA604-15EF-4545-AB7E-B8BDFC467DB4}" srcOrd="9" destOrd="0" presId="urn:microsoft.com/office/officeart/2005/8/layout/equation1"/>
    <dgm:cxn modelId="{D9725A92-8C6F-45CF-B2D7-3A0C2F29EBE4}" type="presParOf" srcId="{E33E79A3-7064-426B-8BCF-66131BF4C37A}" destId="{44487127-2E9D-41F1-9AB6-AC95AEC06002}" srcOrd="10" destOrd="0" presId="urn:microsoft.com/office/officeart/2005/8/layout/equation1"/>
    <dgm:cxn modelId="{601AAFC2-ED56-4001-9552-7606DA00A500}" type="presParOf" srcId="{E33E79A3-7064-426B-8BCF-66131BF4C37A}" destId="{4FD0DB77-DE8C-4468-9C69-7598E1D0862C}" srcOrd="11" destOrd="0" presId="urn:microsoft.com/office/officeart/2005/8/layout/equation1"/>
    <dgm:cxn modelId="{85193F9F-386C-4EF2-A966-912D216ED0F1}" type="presParOf" srcId="{E33E79A3-7064-426B-8BCF-66131BF4C37A}" destId="{3401A392-159B-48C0-BC9C-B3211BAE1210}" srcOrd="12" destOrd="0" presId="urn:microsoft.com/office/officeart/2005/8/layout/equati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EDB87-1B97-4F73-824D-98675714AF6E}" type="doc">
      <dgm:prSet loTypeId="urn:microsoft.com/office/officeart/2005/8/layout/equation1" loCatId="process" qsTypeId="urn:microsoft.com/office/officeart/2005/8/quickstyle/simple5" qsCatId="simple" csTypeId="urn:microsoft.com/office/officeart/2005/8/colors/colorful1#24" csCatId="colorful" phldr="1"/>
      <dgm:spPr/>
      <dgm:t>
        <a:bodyPr/>
        <a:lstStyle/>
        <a:p>
          <a:endParaRPr lang="it-IT"/>
        </a:p>
      </dgm:t>
    </dgm:pt>
    <dgm:pt modelId="{B52DEED7-9461-4C69-9412-50ACFE30AC22}">
      <dgm:prSet phldrT="[Testo]"/>
      <dgm:spPr/>
      <dgm:t>
        <a:bodyPr/>
        <a:lstStyle/>
        <a:p>
          <a:r>
            <a:rPr lang="it-IT" dirty="0" smtClean="0"/>
            <a:t>R</a:t>
          </a:r>
          <a:endParaRPr lang="it-IT" dirty="0"/>
        </a:p>
      </dgm:t>
    </dgm:pt>
    <dgm:pt modelId="{344B81AB-8815-44B2-A286-95D6692F5052}" type="parTrans" cxnId="{2ED2F347-9407-47A9-908A-73E53B19D995}">
      <dgm:prSet/>
      <dgm:spPr/>
      <dgm:t>
        <a:bodyPr/>
        <a:lstStyle/>
        <a:p>
          <a:endParaRPr lang="it-IT"/>
        </a:p>
      </dgm:t>
    </dgm:pt>
    <dgm:pt modelId="{9D37AFD2-9611-43EF-954C-CB50FE577301}" type="sibTrans" cxnId="{2ED2F347-9407-47A9-908A-73E53B19D995}">
      <dgm:prSet>
        <dgm:style>
          <a:lnRef idx="0">
            <a:schemeClr val="accent6"/>
          </a:lnRef>
          <a:fillRef idx="3">
            <a:schemeClr val="accent6"/>
          </a:fillRef>
          <a:effectRef idx="3">
            <a:schemeClr val="accent6"/>
          </a:effectRef>
          <a:fontRef idx="minor">
            <a:schemeClr val="lt1"/>
          </a:fontRef>
        </dgm:style>
      </dgm:prSet>
      <dgm:spPr/>
      <dgm:t>
        <a:bodyPr/>
        <a:lstStyle/>
        <a:p>
          <a:endParaRPr lang="it-IT" dirty="0"/>
        </a:p>
      </dgm:t>
    </dgm:pt>
    <dgm:pt modelId="{4409263F-45D3-4FAA-A06C-772E0F0AD43F}">
      <dgm:prSet/>
      <dgm:spPr>
        <a:solidFill>
          <a:srgbClr val="419182"/>
        </a:solidFill>
      </dgm:spPr>
      <dgm:t>
        <a:bodyPr/>
        <a:lstStyle/>
        <a:p>
          <a:r>
            <a:rPr lang="it-IT" dirty="0" smtClean="0"/>
            <a:t>V</a:t>
          </a:r>
          <a:endParaRPr lang="it-IT" dirty="0"/>
        </a:p>
      </dgm:t>
    </dgm:pt>
    <dgm:pt modelId="{11B18299-8C37-4634-8018-CCB4A2FAD281}" type="parTrans" cxnId="{2701179A-60C9-4C5B-9B27-454AF07799A2}">
      <dgm:prSet/>
      <dgm:spPr/>
      <dgm:t>
        <a:bodyPr/>
        <a:lstStyle/>
        <a:p>
          <a:endParaRPr lang="it-IT"/>
        </a:p>
      </dgm:t>
    </dgm:pt>
    <dgm:pt modelId="{99D1B58C-A921-412A-A6BE-7973A00A8A3F}" type="sibTrans" cxnId="{2701179A-60C9-4C5B-9B27-454AF07799A2}">
      <dgm:prSet/>
      <dgm:spPr/>
      <dgm:t>
        <a:bodyPr/>
        <a:lstStyle/>
        <a:p>
          <a:endParaRPr lang="it-IT"/>
        </a:p>
      </dgm:t>
    </dgm:pt>
    <dgm:pt modelId="{CDABDD57-BD4E-402E-927A-023355B99FB1}">
      <dgm:prSet/>
      <dgm:spPr>
        <a:solidFill>
          <a:schemeClr val="accent3">
            <a:lumMod val="75000"/>
          </a:schemeClr>
        </a:solidFill>
      </dgm:spPr>
      <dgm:t>
        <a:bodyPr/>
        <a:lstStyle/>
        <a:p>
          <a:r>
            <a:rPr lang="it-IT" dirty="0" smtClean="0"/>
            <a:t>E</a:t>
          </a:r>
          <a:endParaRPr lang="it-IT" dirty="0"/>
        </a:p>
      </dgm:t>
    </dgm:pt>
    <dgm:pt modelId="{C16B0DCE-7AB6-4048-BDA4-EAD1FCA10823}" type="parTrans" cxnId="{C224F202-47AC-4DDB-9374-80F0A9555958}">
      <dgm:prSet/>
      <dgm:spPr/>
      <dgm:t>
        <a:bodyPr/>
        <a:lstStyle/>
        <a:p>
          <a:endParaRPr lang="it-IT"/>
        </a:p>
      </dgm:t>
    </dgm:pt>
    <dgm:pt modelId="{FBD79241-5B4F-4C4F-A1D1-DF237CC95566}" type="sibTrans" cxnId="{C224F202-47AC-4DDB-9374-80F0A9555958}">
      <dgm:prSet/>
      <dgm:spPr/>
      <dgm:t>
        <a:bodyPr/>
        <a:lstStyle/>
        <a:p>
          <a:endParaRPr lang="it-IT"/>
        </a:p>
      </dgm:t>
    </dgm:pt>
    <dgm:pt modelId="{D18B27DE-1CA5-4A66-AF9F-A977C65AD682}">
      <dgm:prSet/>
      <dgm:spPr>
        <a:solidFill>
          <a:srgbClr val="DEB400"/>
        </a:solidFill>
      </dgm:spPr>
      <dgm:t>
        <a:bodyPr/>
        <a:lstStyle/>
        <a:p>
          <a:r>
            <a:rPr lang="it-IT" dirty="0" smtClean="0"/>
            <a:t>H</a:t>
          </a:r>
          <a:endParaRPr lang="it-IT" dirty="0"/>
        </a:p>
      </dgm:t>
    </dgm:pt>
    <dgm:pt modelId="{AF06DF12-4BA5-446E-A85E-498DAA02CC5D}" type="parTrans" cxnId="{28DA899C-9942-4C6E-8CE9-B44992FBF9B9}">
      <dgm:prSet/>
      <dgm:spPr/>
      <dgm:t>
        <a:bodyPr/>
        <a:lstStyle/>
        <a:p>
          <a:endParaRPr lang="it-IT"/>
        </a:p>
      </dgm:t>
    </dgm:pt>
    <dgm:pt modelId="{C5E44346-CAC8-4C6E-A0BE-3A3A36367043}" type="sibTrans" cxnId="{28DA899C-9942-4C6E-8CE9-B44992FBF9B9}">
      <dgm:prSet/>
      <dgm:spPr>
        <a:noFill/>
      </dgm:spPr>
      <dgm:t>
        <a:bodyPr/>
        <a:lstStyle/>
        <a:p>
          <a:endParaRPr lang="it-IT"/>
        </a:p>
      </dgm:t>
    </dgm:pt>
    <dgm:pt modelId="{E33E79A3-7064-426B-8BCF-66131BF4C37A}" type="pres">
      <dgm:prSet presAssocID="{C7DEDB87-1B97-4F73-824D-98675714AF6E}" presName="linearFlow" presStyleCnt="0">
        <dgm:presLayoutVars>
          <dgm:dir/>
          <dgm:resizeHandles val="exact"/>
        </dgm:presLayoutVars>
      </dgm:prSet>
      <dgm:spPr/>
      <dgm:t>
        <a:bodyPr/>
        <a:lstStyle/>
        <a:p>
          <a:endParaRPr lang="it-IT"/>
        </a:p>
      </dgm:t>
    </dgm:pt>
    <dgm:pt modelId="{14FFDDAE-14D4-42EA-903F-1945FE4ED092}" type="pres">
      <dgm:prSet presAssocID="{B52DEED7-9461-4C69-9412-50ACFE30AC22}" presName="node" presStyleLbl="node1" presStyleIdx="0" presStyleCnt="4">
        <dgm:presLayoutVars>
          <dgm:bulletEnabled val="1"/>
        </dgm:presLayoutVars>
      </dgm:prSet>
      <dgm:spPr>
        <a:prstGeom prst="roundRect">
          <a:avLst/>
        </a:prstGeom>
      </dgm:spPr>
      <dgm:t>
        <a:bodyPr/>
        <a:lstStyle/>
        <a:p>
          <a:endParaRPr lang="it-IT"/>
        </a:p>
      </dgm:t>
    </dgm:pt>
    <dgm:pt modelId="{1FA9BF0C-9E3D-490F-AA10-BD1886859FF2}" type="pres">
      <dgm:prSet presAssocID="{9D37AFD2-9611-43EF-954C-CB50FE577301}" presName="spacerL" presStyleCnt="0"/>
      <dgm:spPr/>
      <dgm:t>
        <a:bodyPr/>
        <a:lstStyle/>
        <a:p>
          <a:endParaRPr lang="it-IT"/>
        </a:p>
      </dgm:t>
    </dgm:pt>
    <dgm:pt modelId="{74A4C704-FED8-4189-9FE0-88ED2E6F00B9}" type="pres">
      <dgm:prSet presAssocID="{9D37AFD2-9611-43EF-954C-CB50FE577301}" presName="sibTrans" presStyleLbl="sibTrans2D1" presStyleIdx="0" presStyleCnt="3" custScaleY="95194"/>
      <dgm:spPr>
        <a:prstGeom prst="mathEqual">
          <a:avLst/>
        </a:prstGeom>
      </dgm:spPr>
      <dgm:t>
        <a:bodyPr/>
        <a:lstStyle/>
        <a:p>
          <a:endParaRPr lang="it-IT"/>
        </a:p>
      </dgm:t>
    </dgm:pt>
    <dgm:pt modelId="{BC64F97C-4FAC-4786-9604-24DA2909A038}" type="pres">
      <dgm:prSet presAssocID="{9D37AFD2-9611-43EF-954C-CB50FE577301}" presName="spacerR" presStyleCnt="0"/>
      <dgm:spPr/>
      <dgm:t>
        <a:bodyPr/>
        <a:lstStyle/>
        <a:p>
          <a:endParaRPr lang="it-IT"/>
        </a:p>
      </dgm:t>
    </dgm:pt>
    <dgm:pt modelId="{579ABA4B-11A0-4584-862E-F6CAB06E0ACF}" type="pres">
      <dgm:prSet presAssocID="{D18B27DE-1CA5-4A66-AF9F-A977C65AD682}" presName="node" presStyleLbl="node1" presStyleIdx="1" presStyleCnt="4">
        <dgm:presLayoutVars>
          <dgm:bulletEnabled val="1"/>
        </dgm:presLayoutVars>
      </dgm:prSet>
      <dgm:spPr>
        <a:prstGeom prst="roundRect">
          <a:avLst/>
        </a:prstGeom>
      </dgm:spPr>
      <dgm:t>
        <a:bodyPr/>
        <a:lstStyle/>
        <a:p>
          <a:endParaRPr lang="it-IT"/>
        </a:p>
      </dgm:t>
    </dgm:pt>
    <dgm:pt modelId="{D5B5E500-D6A7-41DB-8892-F69665F67A37}" type="pres">
      <dgm:prSet presAssocID="{C5E44346-CAC8-4C6E-A0BE-3A3A36367043}" presName="spacerL" presStyleCnt="0"/>
      <dgm:spPr/>
      <dgm:t>
        <a:bodyPr/>
        <a:lstStyle/>
        <a:p>
          <a:endParaRPr lang="it-IT"/>
        </a:p>
      </dgm:t>
    </dgm:pt>
    <dgm:pt modelId="{F97FEB83-8A9D-4FA7-89B6-8559D99C10CC}" type="pres">
      <dgm:prSet presAssocID="{C5E44346-CAC8-4C6E-A0BE-3A3A36367043}" presName="sibTrans" presStyleLbl="sibTrans2D1" presStyleIdx="1" presStyleCnt="3"/>
      <dgm:spPr>
        <a:prstGeom prst="mathMultiply">
          <a:avLst/>
        </a:prstGeom>
      </dgm:spPr>
      <dgm:t>
        <a:bodyPr/>
        <a:lstStyle/>
        <a:p>
          <a:endParaRPr lang="it-IT"/>
        </a:p>
      </dgm:t>
    </dgm:pt>
    <dgm:pt modelId="{0321C639-9F8A-4B9A-BB83-005B96F35275}" type="pres">
      <dgm:prSet presAssocID="{C5E44346-CAC8-4C6E-A0BE-3A3A36367043}" presName="spacerR" presStyleCnt="0"/>
      <dgm:spPr/>
      <dgm:t>
        <a:bodyPr/>
        <a:lstStyle/>
        <a:p>
          <a:endParaRPr lang="it-IT"/>
        </a:p>
      </dgm:t>
    </dgm:pt>
    <dgm:pt modelId="{DCFB893D-9F8A-4109-B7A0-B1A3C9AA0644}" type="pres">
      <dgm:prSet presAssocID="{4409263F-45D3-4FAA-A06C-772E0F0AD43F}" presName="node" presStyleLbl="node1" presStyleIdx="2" presStyleCnt="4" custLinFactX="-18536" custLinFactNeighborX="-100000">
        <dgm:presLayoutVars>
          <dgm:bulletEnabled val="1"/>
        </dgm:presLayoutVars>
      </dgm:prSet>
      <dgm:spPr>
        <a:prstGeom prst="roundRect">
          <a:avLst/>
        </a:prstGeom>
      </dgm:spPr>
      <dgm:t>
        <a:bodyPr/>
        <a:lstStyle/>
        <a:p>
          <a:endParaRPr lang="it-IT"/>
        </a:p>
      </dgm:t>
    </dgm:pt>
    <dgm:pt modelId="{B56FA604-15EF-4545-AB7E-B8BDFC467DB4}" type="pres">
      <dgm:prSet presAssocID="{99D1B58C-A921-412A-A6BE-7973A00A8A3F}" presName="spacerL" presStyleCnt="0"/>
      <dgm:spPr/>
      <dgm:t>
        <a:bodyPr/>
        <a:lstStyle/>
        <a:p>
          <a:endParaRPr lang="it-IT"/>
        </a:p>
      </dgm:t>
    </dgm:pt>
    <dgm:pt modelId="{44487127-2E9D-41F1-9AB6-AC95AEC06002}" type="pres">
      <dgm:prSet presAssocID="{99D1B58C-A921-412A-A6BE-7973A00A8A3F}" presName="sibTrans" presStyleLbl="sibTrans2D1" presStyleIdx="2" presStyleCnt="3"/>
      <dgm:spPr>
        <a:prstGeom prst="mathMultiply">
          <a:avLst/>
        </a:prstGeom>
      </dgm:spPr>
      <dgm:t>
        <a:bodyPr/>
        <a:lstStyle/>
        <a:p>
          <a:endParaRPr lang="it-IT"/>
        </a:p>
      </dgm:t>
    </dgm:pt>
    <dgm:pt modelId="{4FD0DB77-DE8C-4468-9C69-7598E1D0862C}" type="pres">
      <dgm:prSet presAssocID="{99D1B58C-A921-412A-A6BE-7973A00A8A3F}" presName="spacerR" presStyleCnt="0"/>
      <dgm:spPr/>
      <dgm:t>
        <a:bodyPr/>
        <a:lstStyle/>
        <a:p>
          <a:endParaRPr lang="it-IT"/>
        </a:p>
      </dgm:t>
    </dgm:pt>
    <dgm:pt modelId="{3401A392-159B-48C0-BC9C-B3211BAE1210}" type="pres">
      <dgm:prSet presAssocID="{CDABDD57-BD4E-402E-927A-023355B99FB1}" presName="node" presStyleLbl="node1" presStyleIdx="3" presStyleCnt="4" custLinFactX="-48590" custLinFactNeighborX="-100000">
        <dgm:presLayoutVars>
          <dgm:bulletEnabled val="1"/>
        </dgm:presLayoutVars>
      </dgm:prSet>
      <dgm:spPr>
        <a:prstGeom prst="roundRect">
          <a:avLst/>
        </a:prstGeom>
      </dgm:spPr>
      <dgm:t>
        <a:bodyPr/>
        <a:lstStyle/>
        <a:p>
          <a:endParaRPr lang="it-IT"/>
        </a:p>
      </dgm:t>
    </dgm:pt>
  </dgm:ptLst>
  <dgm:cxnLst>
    <dgm:cxn modelId="{6C90E6B8-4B15-4F8B-8A30-3B472793D071}" type="presOf" srcId="{C7DEDB87-1B97-4F73-824D-98675714AF6E}" destId="{E33E79A3-7064-426B-8BCF-66131BF4C37A}" srcOrd="0" destOrd="0" presId="urn:microsoft.com/office/officeart/2005/8/layout/equation1"/>
    <dgm:cxn modelId="{E779BADA-9CAC-465C-8870-BC40F309082E}" type="presOf" srcId="{D18B27DE-1CA5-4A66-AF9F-A977C65AD682}" destId="{579ABA4B-11A0-4584-862E-F6CAB06E0ACF}" srcOrd="0" destOrd="0" presId="urn:microsoft.com/office/officeart/2005/8/layout/equation1"/>
    <dgm:cxn modelId="{C224F202-47AC-4DDB-9374-80F0A9555958}" srcId="{C7DEDB87-1B97-4F73-824D-98675714AF6E}" destId="{CDABDD57-BD4E-402E-927A-023355B99FB1}" srcOrd="3" destOrd="0" parTransId="{C16B0DCE-7AB6-4048-BDA4-EAD1FCA10823}" sibTransId="{FBD79241-5B4F-4C4F-A1D1-DF237CC95566}"/>
    <dgm:cxn modelId="{968481E5-9042-4E4A-8428-D23D4308568F}" type="presOf" srcId="{4409263F-45D3-4FAA-A06C-772E0F0AD43F}" destId="{DCFB893D-9F8A-4109-B7A0-B1A3C9AA0644}" srcOrd="0" destOrd="0" presId="urn:microsoft.com/office/officeart/2005/8/layout/equation1"/>
    <dgm:cxn modelId="{5D53DE71-FCD4-4FE2-B8FA-70AF638DE18E}" type="presOf" srcId="{CDABDD57-BD4E-402E-927A-023355B99FB1}" destId="{3401A392-159B-48C0-BC9C-B3211BAE1210}" srcOrd="0" destOrd="0" presId="urn:microsoft.com/office/officeart/2005/8/layout/equation1"/>
    <dgm:cxn modelId="{EB0D1263-2D2B-450D-8CD7-3650498A4288}" type="presOf" srcId="{C5E44346-CAC8-4C6E-A0BE-3A3A36367043}" destId="{F97FEB83-8A9D-4FA7-89B6-8559D99C10CC}" srcOrd="0" destOrd="0" presId="urn:microsoft.com/office/officeart/2005/8/layout/equation1"/>
    <dgm:cxn modelId="{CECFBEE8-BC9F-4678-B1E4-2E778723F981}" type="presOf" srcId="{9D37AFD2-9611-43EF-954C-CB50FE577301}" destId="{74A4C704-FED8-4189-9FE0-88ED2E6F00B9}" srcOrd="0" destOrd="0" presId="urn:microsoft.com/office/officeart/2005/8/layout/equation1"/>
    <dgm:cxn modelId="{A0F7B5F4-9221-4287-8BFA-17AE4EBBC52D}" type="presOf" srcId="{B52DEED7-9461-4C69-9412-50ACFE30AC22}" destId="{14FFDDAE-14D4-42EA-903F-1945FE4ED092}" srcOrd="0" destOrd="0" presId="urn:microsoft.com/office/officeart/2005/8/layout/equation1"/>
    <dgm:cxn modelId="{2701179A-60C9-4C5B-9B27-454AF07799A2}" srcId="{C7DEDB87-1B97-4F73-824D-98675714AF6E}" destId="{4409263F-45D3-4FAA-A06C-772E0F0AD43F}" srcOrd="2" destOrd="0" parTransId="{11B18299-8C37-4634-8018-CCB4A2FAD281}" sibTransId="{99D1B58C-A921-412A-A6BE-7973A00A8A3F}"/>
    <dgm:cxn modelId="{28DA899C-9942-4C6E-8CE9-B44992FBF9B9}" srcId="{C7DEDB87-1B97-4F73-824D-98675714AF6E}" destId="{D18B27DE-1CA5-4A66-AF9F-A977C65AD682}" srcOrd="1" destOrd="0" parTransId="{AF06DF12-4BA5-446E-A85E-498DAA02CC5D}" sibTransId="{C5E44346-CAC8-4C6E-A0BE-3A3A36367043}"/>
    <dgm:cxn modelId="{2ED2F347-9407-47A9-908A-73E53B19D995}" srcId="{C7DEDB87-1B97-4F73-824D-98675714AF6E}" destId="{B52DEED7-9461-4C69-9412-50ACFE30AC22}" srcOrd="0" destOrd="0" parTransId="{344B81AB-8815-44B2-A286-95D6692F5052}" sibTransId="{9D37AFD2-9611-43EF-954C-CB50FE577301}"/>
    <dgm:cxn modelId="{D8247B90-E5F6-4F6E-8262-3806D2CE8918}" type="presOf" srcId="{99D1B58C-A921-412A-A6BE-7973A00A8A3F}" destId="{44487127-2E9D-41F1-9AB6-AC95AEC06002}" srcOrd="0" destOrd="0" presId="urn:microsoft.com/office/officeart/2005/8/layout/equation1"/>
    <dgm:cxn modelId="{D3113FDE-4617-4883-8033-A8C77B12207F}" type="presParOf" srcId="{E33E79A3-7064-426B-8BCF-66131BF4C37A}" destId="{14FFDDAE-14D4-42EA-903F-1945FE4ED092}" srcOrd="0" destOrd="0" presId="urn:microsoft.com/office/officeart/2005/8/layout/equation1"/>
    <dgm:cxn modelId="{7969A082-F05B-4AA8-AD36-B4B5042EB317}" type="presParOf" srcId="{E33E79A3-7064-426B-8BCF-66131BF4C37A}" destId="{1FA9BF0C-9E3D-490F-AA10-BD1886859FF2}" srcOrd="1" destOrd="0" presId="urn:microsoft.com/office/officeart/2005/8/layout/equation1"/>
    <dgm:cxn modelId="{040B1559-EDD1-4DBA-AC2E-35D2FC111E98}" type="presParOf" srcId="{E33E79A3-7064-426B-8BCF-66131BF4C37A}" destId="{74A4C704-FED8-4189-9FE0-88ED2E6F00B9}" srcOrd="2" destOrd="0" presId="urn:microsoft.com/office/officeart/2005/8/layout/equation1"/>
    <dgm:cxn modelId="{927F4819-182A-4701-BCF5-0DA2BE4C377D}" type="presParOf" srcId="{E33E79A3-7064-426B-8BCF-66131BF4C37A}" destId="{BC64F97C-4FAC-4786-9604-24DA2909A038}" srcOrd="3" destOrd="0" presId="urn:microsoft.com/office/officeart/2005/8/layout/equation1"/>
    <dgm:cxn modelId="{5E0D380F-31B0-4D4E-B650-D0CF9612B8AF}" type="presParOf" srcId="{E33E79A3-7064-426B-8BCF-66131BF4C37A}" destId="{579ABA4B-11A0-4584-862E-F6CAB06E0ACF}" srcOrd="4" destOrd="0" presId="urn:microsoft.com/office/officeart/2005/8/layout/equation1"/>
    <dgm:cxn modelId="{D29D0E61-B37B-42C7-BAC5-BDC4B3103211}" type="presParOf" srcId="{E33E79A3-7064-426B-8BCF-66131BF4C37A}" destId="{D5B5E500-D6A7-41DB-8892-F69665F67A37}" srcOrd="5" destOrd="0" presId="urn:microsoft.com/office/officeart/2005/8/layout/equation1"/>
    <dgm:cxn modelId="{313C5778-0455-4F29-B7DD-B6075A2800DD}" type="presParOf" srcId="{E33E79A3-7064-426B-8BCF-66131BF4C37A}" destId="{F97FEB83-8A9D-4FA7-89B6-8559D99C10CC}" srcOrd="6" destOrd="0" presId="urn:microsoft.com/office/officeart/2005/8/layout/equation1"/>
    <dgm:cxn modelId="{F2879EF1-7412-4E7E-8B5F-4AE1123AA8BC}" type="presParOf" srcId="{E33E79A3-7064-426B-8BCF-66131BF4C37A}" destId="{0321C639-9F8A-4B9A-BB83-005B96F35275}" srcOrd="7" destOrd="0" presId="urn:microsoft.com/office/officeart/2005/8/layout/equation1"/>
    <dgm:cxn modelId="{4E99F546-02D9-417B-9B15-60620434C1FC}" type="presParOf" srcId="{E33E79A3-7064-426B-8BCF-66131BF4C37A}" destId="{DCFB893D-9F8A-4109-B7A0-B1A3C9AA0644}" srcOrd="8" destOrd="0" presId="urn:microsoft.com/office/officeart/2005/8/layout/equation1"/>
    <dgm:cxn modelId="{E9BA7B08-68DB-443C-A67E-63D785535838}" type="presParOf" srcId="{E33E79A3-7064-426B-8BCF-66131BF4C37A}" destId="{B56FA604-15EF-4545-AB7E-B8BDFC467DB4}" srcOrd="9" destOrd="0" presId="urn:microsoft.com/office/officeart/2005/8/layout/equation1"/>
    <dgm:cxn modelId="{9BF9C0B4-A634-42FD-B3DF-ADF4D2A6B9F4}" type="presParOf" srcId="{E33E79A3-7064-426B-8BCF-66131BF4C37A}" destId="{44487127-2E9D-41F1-9AB6-AC95AEC06002}" srcOrd="10" destOrd="0" presId="urn:microsoft.com/office/officeart/2005/8/layout/equation1"/>
    <dgm:cxn modelId="{FFC8E649-FA78-43AA-A57E-4A1A59E8CDB5}" type="presParOf" srcId="{E33E79A3-7064-426B-8BCF-66131BF4C37A}" destId="{4FD0DB77-DE8C-4468-9C69-7598E1D0862C}" srcOrd="11" destOrd="0" presId="urn:microsoft.com/office/officeart/2005/8/layout/equation1"/>
    <dgm:cxn modelId="{95FFBCB1-40E2-48F1-984B-39ADFB2CE19A}" type="presParOf" srcId="{E33E79A3-7064-426B-8BCF-66131BF4C37A}" destId="{3401A392-159B-48C0-BC9C-B3211BAE1210}" srcOrd="12" destOrd="0" presId="urn:microsoft.com/office/officeart/2005/8/layout/equati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FFDDAE-14D4-42EA-903F-1945FE4ED092}">
      <dsp:nvSpPr>
        <dsp:cNvPr id="0" name=""/>
        <dsp:cNvSpPr/>
      </dsp:nvSpPr>
      <dsp:spPr>
        <a:xfrm>
          <a:off x="3519" y="357099"/>
          <a:ext cx="977800" cy="977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R</a:t>
          </a:r>
          <a:endParaRPr lang="it-IT" sz="5300" kern="1200" dirty="0"/>
        </a:p>
      </dsp:txBody>
      <dsp:txXfrm>
        <a:off x="3519" y="357099"/>
        <a:ext cx="977800" cy="977800"/>
      </dsp:txXfrm>
    </dsp:sp>
    <dsp:sp modelId="{74A4C704-FED8-4189-9FE0-88ED2E6F00B9}">
      <dsp:nvSpPr>
        <dsp:cNvPr id="0" name=""/>
        <dsp:cNvSpPr/>
      </dsp:nvSpPr>
      <dsp:spPr>
        <a:xfrm>
          <a:off x="1060717" y="576065"/>
          <a:ext cx="567124" cy="539868"/>
        </a:xfrm>
        <a:prstGeom prst="mathEqual">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it-IT" sz="2200" kern="1200" dirty="0"/>
        </a:p>
      </dsp:txBody>
      <dsp:txXfrm>
        <a:off x="1060717" y="576065"/>
        <a:ext cx="567124" cy="539868"/>
      </dsp:txXfrm>
    </dsp:sp>
    <dsp:sp modelId="{579ABA4B-11A0-4584-862E-F6CAB06E0ACF}">
      <dsp:nvSpPr>
        <dsp:cNvPr id="0" name=""/>
        <dsp:cNvSpPr/>
      </dsp:nvSpPr>
      <dsp:spPr>
        <a:xfrm>
          <a:off x="1707239" y="357099"/>
          <a:ext cx="977800" cy="977800"/>
        </a:xfrm>
        <a:prstGeom prst="roundRect">
          <a:avLst/>
        </a:prstGeom>
        <a:solidFill>
          <a:srgbClr val="DEB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H</a:t>
          </a:r>
          <a:endParaRPr lang="it-IT" sz="5300" kern="1200" dirty="0"/>
        </a:p>
      </dsp:txBody>
      <dsp:txXfrm>
        <a:off x="1707239" y="357099"/>
        <a:ext cx="977800" cy="977800"/>
      </dsp:txXfrm>
    </dsp:sp>
    <dsp:sp modelId="{F97FEB83-8A9D-4FA7-89B6-8559D99C10CC}">
      <dsp:nvSpPr>
        <dsp:cNvPr id="0" name=""/>
        <dsp:cNvSpPr/>
      </dsp:nvSpPr>
      <dsp:spPr>
        <a:xfrm>
          <a:off x="2764437" y="562437"/>
          <a:ext cx="567124" cy="567124"/>
        </a:xfrm>
        <a:prstGeom prst="mathMultiply">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it-IT" sz="2700" kern="1200"/>
        </a:p>
      </dsp:txBody>
      <dsp:txXfrm>
        <a:off x="2764437" y="562437"/>
        <a:ext cx="567124" cy="567124"/>
      </dsp:txXfrm>
    </dsp:sp>
    <dsp:sp modelId="{DCFB893D-9F8A-4109-B7A0-B1A3C9AA0644}">
      <dsp:nvSpPr>
        <dsp:cNvPr id="0" name=""/>
        <dsp:cNvSpPr/>
      </dsp:nvSpPr>
      <dsp:spPr>
        <a:xfrm>
          <a:off x="3150317" y="357099"/>
          <a:ext cx="977800" cy="977800"/>
        </a:xfrm>
        <a:prstGeom prst="roundRect">
          <a:avLst/>
        </a:prstGeom>
        <a:solidFill>
          <a:srgbClr val="41918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V</a:t>
          </a:r>
          <a:endParaRPr lang="it-IT" sz="5300" kern="1200" dirty="0"/>
        </a:p>
      </dsp:txBody>
      <dsp:txXfrm>
        <a:off x="3150317" y="357099"/>
        <a:ext cx="977800" cy="977800"/>
      </dsp:txXfrm>
    </dsp:sp>
    <dsp:sp modelId="{44487127-2E9D-41F1-9AB6-AC95AEC06002}">
      <dsp:nvSpPr>
        <dsp:cNvPr id="0" name=""/>
        <dsp:cNvSpPr/>
      </dsp:nvSpPr>
      <dsp:spPr>
        <a:xfrm>
          <a:off x="4468157" y="562437"/>
          <a:ext cx="567124" cy="567124"/>
        </a:xfrm>
        <a:prstGeom prst="mathMultiply">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it-IT" sz="2700" kern="1200"/>
        </a:p>
      </dsp:txBody>
      <dsp:txXfrm>
        <a:off x="4468157" y="562437"/>
        <a:ext cx="567124" cy="567124"/>
      </dsp:txXfrm>
    </dsp:sp>
    <dsp:sp modelId="{3401A392-159B-48C0-BC9C-B3211BAE1210}">
      <dsp:nvSpPr>
        <dsp:cNvPr id="0" name=""/>
        <dsp:cNvSpPr/>
      </dsp:nvSpPr>
      <dsp:spPr>
        <a:xfrm>
          <a:off x="4560168" y="357099"/>
          <a:ext cx="977800" cy="97780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E</a:t>
          </a:r>
          <a:endParaRPr lang="it-IT" sz="5300" kern="1200" dirty="0"/>
        </a:p>
      </dsp:txBody>
      <dsp:txXfrm>
        <a:off x="4560168" y="357099"/>
        <a:ext cx="977800" cy="977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FFDDAE-14D4-42EA-903F-1945FE4ED092}">
      <dsp:nvSpPr>
        <dsp:cNvPr id="0" name=""/>
        <dsp:cNvSpPr/>
      </dsp:nvSpPr>
      <dsp:spPr>
        <a:xfrm>
          <a:off x="3519" y="357099"/>
          <a:ext cx="977800" cy="977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R</a:t>
          </a:r>
          <a:endParaRPr lang="it-IT" sz="5300" kern="1200" dirty="0"/>
        </a:p>
      </dsp:txBody>
      <dsp:txXfrm>
        <a:off x="3519" y="357099"/>
        <a:ext cx="977800" cy="977800"/>
      </dsp:txXfrm>
    </dsp:sp>
    <dsp:sp modelId="{74A4C704-FED8-4189-9FE0-88ED2E6F00B9}">
      <dsp:nvSpPr>
        <dsp:cNvPr id="0" name=""/>
        <dsp:cNvSpPr/>
      </dsp:nvSpPr>
      <dsp:spPr>
        <a:xfrm>
          <a:off x="1060717" y="576065"/>
          <a:ext cx="567124" cy="539868"/>
        </a:xfrm>
        <a:prstGeom prst="mathEqual">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it-IT" sz="2200" kern="1200" dirty="0"/>
        </a:p>
      </dsp:txBody>
      <dsp:txXfrm>
        <a:off x="1060717" y="576065"/>
        <a:ext cx="567124" cy="539868"/>
      </dsp:txXfrm>
    </dsp:sp>
    <dsp:sp modelId="{579ABA4B-11A0-4584-862E-F6CAB06E0ACF}">
      <dsp:nvSpPr>
        <dsp:cNvPr id="0" name=""/>
        <dsp:cNvSpPr/>
      </dsp:nvSpPr>
      <dsp:spPr>
        <a:xfrm>
          <a:off x="1707239" y="357099"/>
          <a:ext cx="977800" cy="977800"/>
        </a:xfrm>
        <a:prstGeom prst="roundRect">
          <a:avLst/>
        </a:prstGeom>
        <a:solidFill>
          <a:srgbClr val="DEB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H</a:t>
          </a:r>
          <a:endParaRPr lang="it-IT" sz="5300" kern="1200" dirty="0"/>
        </a:p>
      </dsp:txBody>
      <dsp:txXfrm>
        <a:off x="1707239" y="357099"/>
        <a:ext cx="977800" cy="977800"/>
      </dsp:txXfrm>
    </dsp:sp>
    <dsp:sp modelId="{F97FEB83-8A9D-4FA7-89B6-8559D99C10CC}">
      <dsp:nvSpPr>
        <dsp:cNvPr id="0" name=""/>
        <dsp:cNvSpPr/>
      </dsp:nvSpPr>
      <dsp:spPr>
        <a:xfrm>
          <a:off x="2764437" y="562437"/>
          <a:ext cx="567124" cy="567124"/>
        </a:xfrm>
        <a:prstGeom prst="mathMultiply">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it-IT" sz="2700" kern="1200"/>
        </a:p>
      </dsp:txBody>
      <dsp:txXfrm>
        <a:off x="2764437" y="562437"/>
        <a:ext cx="567124" cy="567124"/>
      </dsp:txXfrm>
    </dsp:sp>
    <dsp:sp modelId="{DCFB893D-9F8A-4109-B7A0-B1A3C9AA0644}">
      <dsp:nvSpPr>
        <dsp:cNvPr id="0" name=""/>
        <dsp:cNvSpPr/>
      </dsp:nvSpPr>
      <dsp:spPr>
        <a:xfrm>
          <a:off x="3150317" y="357099"/>
          <a:ext cx="977800" cy="977800"/>
        </a:xfrm>
        <a:prstGeom prst="roundRect">
          <a:avLst/>
        </a:prstGeom>
        <a:solidFill>
          <a:srgbClr val="41918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V</a:t>
          </a:r>
          <a:endParaRPr lang="it-IT" sz="5300" kern="1200" dirty="0"/>
        </a:p>
      </dsp:txBody>
      <dsp:txXfrm>
        <a:off x="3150317" y="357099"/>
        <a:ext cx="977800" cy="977800"/>
      </dsp:txXfrm>
    </dsp:sp>
    <dsp:sp modelId="{44487127-2E9D-41F1-9AB6-AC95AEC06002}">
      <dsp:nvSpPr>
        <dsp:cNvPr id="0" name=""/>
        <dsp:cNvSpPr/>
      </dsp:nvSpPr>
      <dsp:spPr>
        <a:xfrm>
          <a:off x="4468157" y="562437"/>
          <a:ext cx="567124" cy="567124"/>
        </a:xfrm>
        <a:prstGeom prst="mathMultiply">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it-IT" sz="2700" kern="1200"/>
        </a:p>
      </dsp:txBody>
      <dsp:txXfrm>
        <a:off x="4468157" y="562437"/>
        <a:ext cx="567124" cy="567124"/>
      </dsp:txXfrm>
    </dsp:sp>
    <dsp:sp modelId="{3401A392-159B-48C0-BC9C-B3211BAE1210}">
      <dsp:nvSpPr>
        <dsp:cNvPr id="0" name=""/>
        <dsp:cNvSpPr/>
      </dsp:nvSpPr>
      <dsp:spPr>
        <a:xfrm>
          <a:off x="4560168" y="357099"/>
          <a:ext cx="977800" cy="97780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E</a:t>
          </a:r>
          <a:endParaRPr lang="it-IT" sz="5300" kern="1200" dirty="0"/>
        </a:p>
      </dsp:txBody>
      <dsp:txXfrm>
        <a:off x="4560168" y="357099"/>
        <a:ext cx="977800" cy="977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FFDDAE-14D4-42EA-903F-1945FE4ED092}">
      <dsp:nvSpPr>
        <dsp:cNvPr id="0" name=""/>
        <dsp:cNvSpPr/>
      </dsp:nvSpPr>
      <dsp:spPr>
        <a:xfrm>
          <a:off x="3519" y="357099"/>
          <a:ext cx="977800" cy="977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R</a:t>
          </a:r>
          <a:endParaRPr lang="it-IT" sz="5300" kern="1200" dirty="0"/>
        </a:p>
      </dsp:txBody>
      <dsp:txXfrm>
        <a:off x="3519" y="357099"/>
        <a:ext cx="977800" cy="977800"/>
      </dsp:txXfrm>
    </dsp:sp>
    <dsp:sp modelId="{74A4C704-FED8-4189-9FE0-88ED2E6F00B9}">
      <dsp:nvSpPr>
        <dsp:cNvPr id="0" name=""/>
        <dsp:cNvSpPr/>
      </dsp:nvSpPr>
      <dsp:spPr>
        <a:xfrm>
          <a:off x="1060717" y="576065"/>
          <a:ext cx="567124" cy="539868"/>
        </a:xfrm>
        <a:prstGeom prst="mathEqual">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it-IT" sz="2200" kern="1200" dirty="0"/>
        </a:p>
      </dsp:txBody>
      <dsp:txXfrm>
        <a:off x="1060717" y="576065"/>
        <a:ext cx="567124" cy="539868"/>
      </dsp:txXfrm>
    </dsp:sp>
    <dsp:sp modelId="{579ABA4B-11A0-4584-862E-F6CAB06E0ACF}">
      <dsp:nvSpPr>
        <dsp:cNvPr id="0" name=""/>
        <dsp:cNvSpPr/>
      </dsp:nvSpPr>
      <dsp:spPr>
        <a:xfrm>
          <a:off x="1707239" y="357099"/>
          <a:ext cx="977800" cy="977800"/>
        </a:xfrm>
        <a:prstGeom prst="roundRect">
          <a:avLst/>
        </a:prstGeom>
        <a:solidFill>
          <a:srgbClr val="DEB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H</a:t>
          </a:r>
          <a:endParaRPr lang="it-IT" sz="5300" kern="1200" dirty="0"/>
        </a:p>
      </dsp:txBody>
      <dsp:txXfrm>
        <a:off x="1707239" y="357099"/>
        <a:ext cx="977800" cy="977800"/>
      </dsp:txXfrm>
    </dsp:sp>
    <dsp:sp modelId="{F97FEB83-8A9D-4FA7-89B6-8559D99C10CC}">
      <dsp:nvSpPr>
        <dsp:cNvPr id="0" name=""/>
        <dsp:cNvSpPr/>
      </dsp:nvSpPr>
      <dsp:spPr>
        <a:xfrm>
          <a:off x="2764437" y="562437"/>
          <a:ext cx="567124" cy="567124"/>
        </a:xfrm>
        <a:prstGeom prst="mathMultiply">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it-IT" sz="2700" kern="1200"/>
        </a:p>
      </dsp:txBody>
      <dsp:txXfrm>
        <a:off x="2764437" y="562437"/>
        <a:ext cx="567124" cy="567124"/>
      </dsp:txXfrm>
    </dsp:sp>
    <dsp:sp modelId="{DCFB893D-9F8A-4109-B7A0-B1A3C9AA0644}">
      <dsp:nvSpPr>
        <dsp:cNvPr id="0" name=""/>
        <dsp:cNvSpPr/>
      </dsp:nvSpPr>
      <dsp:spPr>
        <a:xfrm>
          <a:off x="3150317" y="357099"/>
          <a:ext cx="977800" cy="977800"/>
        </a:xfrm>
        <a:prstGeom prst="roundRect">
          <a:avLst/>
        </a:prstGeom>
        <a:solidFill>
          <a:srgbClr val="41918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V</a:t>
          </a:r>
          <a:endParaRPr lang="it-IT" sz="5300" kern="1200" dirty="0"/>
        </a:p>
      </dsp:txBody>
      <dsp:txXfrm>
        <a:off x="3150317" y="357099"/>
        <a:ext cx="977800" cy="977800"/>
      </dsp:txXfrm>
    </dsp:sp>
    <dsp:sp modelId="{44487127-2E9D-41F1-9AB6-AC95AEC06002}">
      <dsp:nvSpPr>
        <dsp:cNvPr id="0" name=""/>
        <dsp:cNvSpPr/>
      </dsp:nvSpPr>
      <dsp:spPr>
        <a:xfrm>
          <a:off x="4468157" y="562437"/>
          <a:ext cx="567124" cy="567124"/>
        </a:xfrm>
        <a:prstGeom prst="mathMultiply">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it-IT" sz="2700" kern="1200"/>
        </a:p>
      </dsp:txBody>
      <dsp:txXfrm>
        <a:off x="4468157" y="562437"/>
        <a:ext cx="567124" cy="567124"/>
      </dsp:txXfrm>
    </dsp:sp>
    <dsp:sp modelId="{3401A392-159B-48C0-BC9C-B3211BAE1210}">
      <dsp:nvSpPr>
        <dsp:cNvPr id="0" name=""/>
        <dsp:cNvSpPr/>
      </dsp:nvSpPr>
      <dsp:spPr>
        <a:xfrm>
          <a:off x="4560168" y="357099"/>
          <a:ext cx="977800" cy="97780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it-IT" sz="5300" kern="1200" dirty="0" smtClean="0"/>
            <a:t>E</a:t>
          </a:r>
          <a:endParaRPr lang="it-IT" sz="5300" kern="1200" dirty="0"/>
        </a:p>
      </dsp:txBody>
      <dsp:txXfrm>
        <a:off x="4560168" y="357099"/>
        <a:ext cx="977800" cy="97780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23-Sep-17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xmlns="" val="113874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Flooding is a global phenomenon which causes widespread devastation, economic damages and loss of human lives. </a:t>
            </a:r>
          </a:p>
          <a:p>
            <a:r>
              <a:rPr lang="en-GB" sz="1200" kern="1200" dirty="0" smtClean="0">
                <a:solidFill>
                  <a:schemeClr val="tx1"/>
                </a:solidFill>
                <a:effectLst/>
                <a:latin typeface="+mn-lt"/>
                <a:ea typeface="+mn-ea"/>
                <a:cs typeface="+mn-cs"/>
              </a:rPr>
              <a:t>The Centre for Research on Epidemiology of Disasters (CRED), which promotes </a:t>
            </a:r>
            <a:r>
              <a:rPr lang="en-GB" sz="1200" b="1" kern="1200" dirty="0" smtClean="0">
                <a:solidFill>
                  <a:schemeClr val="tx1"/>
                </a:solidFill>
                <a:effectLst/>
                <a:latin typeface="+mn-lt"/>
                <a:ea typeface="+mn-ea"/>
                <a:cs typeface="+mn-cs"/>
              </a:rPr>
              <a:t>research and training on humanitarian emergencies</a:t>
            </a:r>
            <a:r>
              <a:rPr lang="en-GB" sz="1200" kern="1200" dirty="0" smtClean="0">
                <a:solidFill>
                  <a:schemeClr val="tx1"/>
                </a:solidFill>
                <a:effectLst/>
                <a:latin typeface="+mn-lt"/>
                <a:ea typeface="+mn-ea"/>
                <a:cs typeface="+mn-cs"/>
              </a:rPr>
              <a:t>, particularly in public health, launched 30 years ago the Emergency Events Database (EM-DAT). EM-DAT was created with the initial support of the World Health Organisation (WHO) and the Belgian Government. </a:t>
            </a:r>
          </a:p>
          <a:p>
            <a:r>
              <a:rPr lang="en-GB" sz="1200" kern="1200" dirty="0" smtClean="0">
                <a:solidFill>
                  <a:schemeClr val="tx1"/>
                </a:solidFill>
                <a:effectLst/>
                <a:latin typeface="+mn-lt"/>
                <a:ea typeface="+mn-ea"/>
                <a:cs typeface="+mn-cs"/>
              </a:rPr>
              <a:t>Basing on this database and together with the UN Office for Disaster Risk Reduction (UNISDR), a report on the human costs of weather-related disasters occurred between 1995 and 2015. According to it, flooding alone accounted for 47% of all weather-related disasters, affecting 2.3 billion people (even if other type of disasters results to be more dangerous in terms of number of lives lost). </a:t>
            </a:r>
            <a:r>
              <a:rPr lang="en-US" sz="1200" b="1" kern="1200" dirty="0" smtClean="0">
                <a:solidFill>
                  <a:schemeClr val="tx1"/>
                </a:solidFill>
                <a:effectLst/>
                <a:latin typeface="+mn-lt"/>
                <a:ea typeface="+mn-ea"/>
                <a:cs typeface="+mn-cs"/>
              </a:rPr>
              <a:t>In this slide, a figure from the report of CRED about natural disasters occurred worldwide during the first semester of 2017, confirming this trend.</a:t>
            </a:r>
            <a:endParaRPr lang="en-US" sz="1200" dirty="0" smtClean="0">
              <a:solidFill>
                <a:srgbClr val="000000"/>
              </a:solidFill>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fld id="{D51A8E8C-7000-4BD7-A278-0C1355790446}" type="slidenum">
              <a:rPr lang="en-US" smtClean="0"/>
              <a:pPr/>
              <a:t>2</a:t>
            </a:fld>
            <a:endParaRPr lang="en-US"/>
          </a:p>
        </p:txBody>
      </p:sp>
    </p:spTree>
    <p:extLst>
      <p:ext uri="{BB962C8B-B14F-4D97-AF65-F5344CB8AC3E}">
        <p14:creationId xmlns:p14="http://schemas.microsoft.com/office/powerpoint/2010/main" xmlns="" val="115115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V is influenced by: hydrodynamic factors, like flow velocity, flood frequency and duration, contamination indicator; building characteristics, like its type and quality, the floor space or the number of flats; precautionary measures implemented at different scales, like early warning and emergency measures, preparedness, private precautionary measures.</a:t>
            </a:r>
            <a:endParaRPr lang="it-IT" sz="1200" kern="1200" dirty="0" smtClean="0">
              <a:solidFill>
                <a:schemeClr val="tx1"/>
              </a:solidFill>
              <a:effectLst/>
              <a:latin typeface="+mn-lt"/>
              <a:ea typeface="+mn-ea"/>
              <a:cs typeface="+mn-cs"/>
            </a:endParaRPr>
          </a:p>
          <a:p>
            <a:r>
              <a:rPr lang="en-US" sz="1200" b="0" i="0" u="none" strike="noStrike" kern="1200" baseline="0" dirty="0" err="1" smtClean="0">
                <a:solidFill>
                  <a:schemeClr val="tx1"/>
                </a:solidFill>
                <a:latin typeface="+mn-lt"/>
                <a:ea typeface="+mn-ea"/>
                <a:cs typeface="+mn-cs"/>
              </a:rPr>
              <a:t>Thieken</a:t>
            </a:r>
            <a:r>
              <a:rPr lang="en-US" sz="1200" b="0" i="0" u="none" strike="noStrike" kern="1200" baseline="0" dirty="0" smtClean="0">
                <a:solidFill>
                  <a:schemeClr val="tx1"/>
                </a:solidFill>
                <a:latin typeface="+mn-lt"/>
                <a:ea typeface="+mn-ea"/>
                <a:cs typeface="+mn-cs"/>
              </a:rPr>
              <a:t> et al. (2005), stating from the concept that the damage of a building is dependent upon the load on the structure on the one hand and its resistance on the other hand, classified the influencing factors in impact and resisting ones and studied their influence on flood damages to private households. Thanks to a survey among flood-affected private households undertaken in Germany in the aftermath of the 2002 flood, they found that impact variables weight more than resistance ones, but an important effort to classical damage studies would come by accounting more variables in respect to the only water depth (e.g. contamination).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already said, most of the presented damage influencing factors are neglected in damage modelling, since they are difficult to predict, very heterogeneous in space and time and there is a very limited information on their effect. </a:t>
            </a:r>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11</a:t>
            </a:fld>
            <a:endParaRPr lang="en-US"/>
          </a:p>
        </p:txBody>
      </p:sp>
    </p:spTree>
    <p:extLst>
      <p:ext uri="{BB962C8B-B14F-4D97-AF65-F5344CB8AC3E}">
        <p14:creationId xmlns:p14="http://schemas.microsoft.com/office/powerpoint/2010/main" xmlns="" val="206890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damage analysis can be carried out at different spatial and temporal scales. This information is important and becomes central when comparing different methodologies and applying them to different contests in respect to the one they are developed for. </a:t>
            </a:r>
          </a:p>
          <a:p>
            <a:r>
              <a:rPr lang="en-US" sz="1200" b="0" i="0" u="none" strike="noStrike" kern="1200" baseline="0" dirty="0" smtClean="0">
                <a:solidFill>
                  <a:schemeClr val="tx1"/>
                </a:solidFill>
                <a:latin typeface="+mn-lt"/>
                <a:ea typeface="+mn-ea"/>
                <a:cs typeface="+mn-cs"/>
              </a:rPr>
              <a:t>About the </a:t>
            </a:r>
            <a:r>
              <a:rPr lang="en-US" sz="1200" b="1" i="0" u="none" strike="noStrike" kern="1200" baseline="0" dirty="0" smtClean="0">
                <a:solidFill>
                  <a:schemeClr val="tx1"/>
                </a:solidFill>
                <a:latin typeface="+mn-lt"/>
                <a:ea typeface="+mn-ea"/>
                <a:cs typeface="+mn-cs"/>
              </a:rPr>
              <a:t>spatial scales</a:t>
            </a:r>
            <a:r>
              <a:rPr lang="en-US" sz="1200" b="0" i="0" u="none" strike="noStrike" kern="1200" baseline="0" dirty="0" smtClean="0">
                <a:solidFill>
                  <a:schemeClr val="tx1"/>
                </a:solidFill>
                <a:latin typeface="+mn-lt"/>
                <a:ea typeface="+mn-ea"/>
                <a:cs typeface="+mn-cs"/>
              </a:rPr>
              <a:t>, the data can be referred to: </a:t>
            </a:r>
          </a:p>
          <a:p>
            <a:r>
              <a:rPr lang="en-US" sz="1200" b="0" i="0" u="none" strike="noStrike" kern="1200" baseline="0" dirty="0" smtClean="0">
                <a:solidFill>
                  <a:schemeClr val="tx1"/>
                </a:solidFill>
                <a:latin typeface="+mn-lt"/>
                <a:ea typeface="+mn-ea"/>
                <a:cs typeface="+mn-cs"/>
              </a:rPr>
              <a:t>- micro-scale, when single elements at risk (buildings, commercial activities, infrastructures, …) are considered and damages refer to each of them; </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meso</a:t>
            </a:r>
            <a:r>
              <a:rPr lang="en-US" sz="1200" b="0" i="0" u="none" strike="noStrike" kern="1200" baseline="0" dirty="0" smtClean="0">
                <a:solidFill>
                  <a:schemeClr val="tx1"/>
                </a:solidFill>
                <a:latin typeface="+mn-lt"/>
                <a:ea typeface="+mn-ea"/>
                <a:cs typeface="+mn-cs"/>
              </a:rPr>
              <a:t>-scale, when elements at risk are aggregated giving as result land-use units (e.g. residential areas, public use, …) or administrative units (e.g. districts, zip code areas, …); </a:t>
            </a:r>
          </a:p>
          <a:p>
            <a:r>
              <a:rPr lang="en-US" sz="1200" b="0" i="0" u="none" strike="noStrike" kern="1200" baseline="0" dirty="0" smtClean="0">
                <a:solidFill>
                  <a:schemeClr val="tx1"/>
                </a:solidFill>
                <a:latin typeface="+mn-lt"/>
                <a:ea typeface="+mn-ea"/>
                <a:cs typeface="+mn-cs"/>
              </a:rPr>
              <a:t>- macro-scale, when large spatial units (e.g. municipalities, or even regions or countries) are the base for damage assessment. </a:t>
            </a:r>
          </a:p>
          <a:p>
            <a:r>
              <a:rPr lang="en-US" sz="1200" b="0" i="0" u="none" strike="noStrike" kern="1200" baseline="0" dirty="0" smtClean="0">
                <a:solidFill>
                  <a:schemeClr val="tx1"/>
                </a:solidFill>
                <a:latin typeface="+mn-lt"/>
                <a:ea typeface="+mn-ea"/>
                <a:cs typeface="+mn-cs"/>
              </a:rPr>
              <a:t>Methodologies (e.g. damage functions) developed for a specific spatial scale need upscaling and downscaling procedures to be adapted to other scales’ analyses. The same attention must be paid when using databases: the data collected have always a spatial scale and the instruments derived follow the same scale: </a:t>
            </a:r>
            <a:r>
              <a:rPr lang="en-US" sz="1200" b="1" i="0" u="none" strike="noStrike" kern="1200" baseline="0" dirty="0" smtClean="0">
                <a:solidFill>
                  <a:schemeClr val="tx1"/>
                </a:solidFill>
                <a:latin typeface="+mn-lt"/>
                <a:ea typeface="+mn-ea"/>
                <a:cs typeface="+mn-cs"/>
              </a:rPr>
              <a:t>e.g. when collecting damages at the micro-scale for the empirical derivation of damage functions, these functions must be applied at single units to derive their damages for specific events</a:t>
            </a:r>
            <a:r>
              <a:rPr lang="en-US" sz="1200" b="0" i="0" u="none" strike="noStrike" kern="1200" baseline="0" dirty="0" smtClean="0">
                <a:solidFill>
                  <a:schemeClr val="tx1"/>
                </a:solidFill>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12</a:t>
            </a:fld>
            <a:endParaRPr lang="en-US"/>
          </a:p>
        </p:txBody>
      </p:sp>
    </p:spTree>
    <p:extLst>
      <p:ext uri="{BB962C8B-B14F-4D97-AF65-F5344CB8AC3E}">
        <p14:creationId xmlns:p14="http://schemas.microsoft.com/office/powerpoint/2010/main" xmlns="" val="4006154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smtClean="0">
                <a:solidFill>
                  <a:schemeClr val="tx1"/>
                </a:solidFill>
                <a:latin typeface="+mn-lt"/>
                <a:ea typeface="+mn-ea"/>
                <a:cs typeface="+mn-cs"/>
              </a:rPr>
              <a:t>Two macro-classes can be distinguished, in particular: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post-flood damage analysis, implemented after the flood to estimate a focus event consequences (ex-post investigation);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estimation of flood expected damages associated to projections of future scenarios (ex-ante investigation).</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The first kind of analyses can be carried out through detailed post-event surveys, where the evaluation consists in the simple quantification of damages after the event, or through the use of pre-existing or ad-hoc derived models (e. g. damage functions), which may be grounded on historical data. In analyses ex-ante, instead, the use of models is inevitable.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The standard approach in direct damages estimation consists in the use of continues stage damage curves connecting the loss only to the water depth and neglecting other influencing factors. There are two main approaches in developing these functions: synthetic approaches and empirical ones. In synthetic approaches (ex-ante analysis) damages are estimated for standardized property types, while the proportional damage is estimated by expert judgement; empirical approaches, instead, use damage data derived from ex-post assessments of actual past events. This second method request the collection of a huge amount of ex-post damage information, but such datasets are still scarce.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baseline="0" dirty="0" smtClean="0">
              <a:solidFill>
                <a:schemeClr val="tx1"/>
              </a:solidFill>
              <a:effectLst/>
              <a:latin typeface="+mn-lt"/>
              <a:ea typeface="+mn-ea"/>
              <a:cs typeface="+mn-cs"/>
            </a:endParaRPr>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13</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44058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Last but not least, damage functions can be also classified as: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Relative functions</a:t>
            </a:r>
            <a:r>
              <a:rPr lang="en-US" sz="1200" b="0" i="0" u="none" strike="noStrike" kern="1200" baseline="0" dirty="0" smtClean="0">
                <a:solidFill>
                  <a:schemeClr val="tx1"/>
                </a:solidFill>
                <a:latin typeface="+mn-lt"/>
                <a:ea typeface="+mn-ea"/>
                <a:cs typeface="+mn-cs"/>
              </a:rPr>
              <a:t>; in this case “the percentage of property value approach” is implemented that is damage is described as a share of the total unit value, per every inundation depth. This approach is followed, for example, in the “Standard </a:t>
            </a:r>
            <a:r>
              <a:rPr lang="it-IT" sz="1200" b="0" i="0" u="none" strike="noStrike" kern="1200" baseline="0" dirty="0" smtClean="0">
                <a:solidFill>
                  <a:schemeClr val="tx1"/>
                </a:solidFill>
                <a:latin typeface="+mn-lt"/>
                <a:ea typeface="+mn-ea"/>
                <a:cs typeface="+mn-cs"/>
              </a:rPr>
              <a:t>Method” in the Netherlands</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Absolute functions </a:t>
            </a:r>
            <a:r>
              <a:rPr lang="en-US" sz="1200" b="0" i="0" u="none" strike="noStrike" kern="1200" baseline="0" dirty="0" smtClean="0">
                <a:solidFill>
                  <a:schemeClr val="tx1"/>
                </a:solidFill>
                <a:latin typeface="+mn-lt"/>
                <a:ea typeface="+mn-ea"/>
                <a:cs typeface="+mn-cs"/>
              </a:rPr>
              <a:t>which supply directly the value of damage per every inundation depth. The MCM can be quoted, again, as an example of absolute functions application.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can be observed that, looking at stage-damage functions as vulnerability functions, this actually means including, or not, exposure within the vulnerability assessment. Indeed, while relative functions allow for vulnerability only, absolute functions implicitly take into account the extent of the exposed item too (e.g. in term of economic value).</a:t>
            </a:r>
          </a:p>
          <a:p>
            <a:pPr eaLnBrk="1" hangingPunct="1">
              <a:spcBef>
                <a:spcPct val="0"/>
              </a:spcBef>
            </a:pPr>
            <a:endParaRPr lang="it-IT" altLang="it-IT" dirty="0" smtClean="0"/>
          </a:p>
          <a:p>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14</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75748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kern="1200" dirty="0" smtClean="0">
                <a:solidFill>
                  <a:schemeClr val="tx1"/>
                </a:solidFill>
                <a:effectLst/>
                <a:latin typeface="+mn-lt"/>
                <a:ea typeface="+mn-ea"/>
                <a:cs typeface="+mn-cs"/>
              </a:rPr>
              <a:t>This is an empirical damage curve derived in Norway: data dispersion is high, with very different damages associated to the same inundation depth. How to account for uncertainties in damage estimation if the data supporting the models are poor and so different? Just a consideration on the limits on empirical damage curves as methodology for damage assessment. </a:t>
            </a:r>
            <a:endParaRPr lang="it-IT" sz="1200" kern="1200" dirty="0" smtClean="0">
              <a:solidFill>
                <a:schemeClr val="tx1"/>
              </a:solidFill>
              <a:effectLst/>
              <a:latin typeface="+mn-lt"/>
              <a:ea typeface="+mn-ea"/>
              <a:cs typeface="+mn-cs"/>
            </a:endParaRP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15</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410616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smtClean="0"/>
              <a:t>Just a </a:t>
            </a:r>
            <a:r>
              <a:rPr lang="it-IT" altLang="it-IT" dirty="0" err="1" smtClean="0"/>
              <a:t>consideration</a:t>
            </a: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16</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03887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17</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997862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sz="1200" b="0" i="0" u="none" strike="noStrike" kern="1200" baseline="0" dirty="0" smtClean="0">
                <a:solidFill>
                  <a:schemeClr val="tx1"/>
                </a:solidFill>
                <a:latin typeface="+mn-lt"/>
                <a:ea typeface="+mn-ea"/>
                <a:cs typeface="+mn-cs"/>
              </a:rPr>
              <a:t>Locally, in Lombardia </a:t>
            </a:r>
            <a:r>
              <a:rPr lang="it-IT" sz="1200" b="0" i="0" u="none" strike="noStrike" kern="1200" baseline="0" dirty="0" err="1" smtClean="0">
                <a:solidFill>
                  <a:schemeClr val="tx1"/>
                </a:solidFill>
                <a:latin typeface="+mn-lt"/>
                <a:ea typeface="+mn-ea"/>
                <a:cs typeface="+mn-cs"/>
              </a:rPr>
              <a:t>Region</a:t>
            </a:r>
            <a:r>
              <a:rPr lang="it-IT" sz="1200" b="0" i="0" u="none" strike="noStrike" kern="1200" baseline="0" dirty="0" smtClean="0">
                <a:solidFill>
                  <a:schemeClr val="tx1"/>
                </a:solidFill>
                <a:latin typeface="+mn-lt"/>
                <a:ea typeface="+mn-ea"/>
                <a:cs typeface="+mn-cs"/>
              </a:rPr>
              <a:t>, the </a:t>
            </a:r>
            <a:r>
              <a:rPr lang="it-IT" sz="1200" b="0" i="0" u="none" strike="noStrike" kern="1200" baseline="0" dirty="0" err="1" smtClean="0">
                <a:solidFill>
                  <a:schemeClr val="tx1"/>
                </a:solidFill>
                <a:latin typeface="+mn-lt"/>
                <a:ea typeface="+mn-ea"/>
                <a:cs typeface="+mn-cs"/>
              </a:rPr>
              <a:t>RaSDa</a:t>
            </a:r>
            <a:r>
              <a:rPr lang="it-IT" sz="1200" b="0" i="0" u="none" strike="noStrike" kern="1200" baseline="0" dirty="0" smtClean="0">
                <a:solidFill>
                  <a:schemeClr val="tx1"/>
                </a:solidFill>
                <a:latin typeface="+mn-lt"/>
                <a:ea typeface="+mn-ea"/>
                <a:cs typeface="+mn-cs"/>
              </a:rPr>
              <a:t> (Sistema per la Raccolta delle Schede Danni) database </a:t>
            </a:r>
            <a:r>
              <a:rPr lang="it-IT" sz="1200" b="0" i="0" u="none" strike="noStrike" kern="1200" baseline="0" dirty="0" err="1" smtClean="0">
                <a:solidFill>
                  <a:schemeClr val="tx1"/>
                </a:solidFill>
                <a:latin typeface="+mn-lt"/>
                <a:ea typeface="+mn-ea"/>
                <a:cs typeface="+mn-cs"/>
              </a:rPr>
              <a:t>has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been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derived</a:t>
            </a:r>
            <a:r>
              <a:rPr lang="it-IT" sz="1200" b="0" i="0" u="none" strike="noStrike" kern="1200" baseline="0" dirty="0" smtClean="0">
                <a:solidFill>
                  <a:schemeClr val="tx1"/>
                </a:solidFill>
                <a:latin typeface="+mn-lt"/>
                <a:ea typeface="+mn-ea"/>
                <a:cs typeface="+mn-cs"/>
              </a:rPr>
              <a:t> by the </a:t>
            </a:r>
            <a:r>
              <a:rPr lang="it-IT" sz="1200" b="0" i="0" u="none" strike="noStrike" kern="1200" baseline="0" dirty="0" err="1" smtClean="0">
                <a:solidFill>
                  <a:schemeClr val="tx1"/>
                </a:solidFill>
                <a:latin typeface="+mn-lt"/>
                <a:ea typeface="+mn-ea"/>
                <a:cs typeface="+mn-cs"/>
              </a:rPr>
              <a:t>introduction</a:t>
            </a:r>
            <a:r>
              <a:rPr lang="it-IT" sz="1200" b="0" i="0" u="none" strike="noStrike" kern="1200" baseline="0" dirty="0" smtClean="0">
                <a:solidFill>
                  <a:schemeClr val="tx1"/>
                </a:solidFill>
                <a:latin typeface="+mn-lt"/>
                <a:ea typeface="+mn-ea"/>
                <a:cs typeface="+mn-cs"/>
              </a:rPr>
              <a:t> of a standard </a:t>
            </a:r>
            <a:r>
              <a:rPr lang="it-IT" sz="1200" b="0" i="0" u="none" strike="noStrike" kern="1200" baseline="0" dirty="0" err="1" smtClean="0">
                <a:solidFill>
                  <a:schemeClr val="tx1"/>
                </a:solidFill>
                <a:latin typeface="+mn-lt"/>
                <a:ea typeface="+mn-ea"/>
                <a:cs typeface="+mn-cs"/>
              </a:rPr>
              <a:t>methodology</a:t>
            </a:r>
            <a:r>
              <a:rPr lang="it-IT" sz="1200" b="0" i="0" u="none" strike="noStrike" kern="1200" baseline="0" dirty="0" smtClean="0">
                <a:solidFill>
                  <a:schemeClr val="tx1"/>
                </a:solidFill>
                <a:latin typeface="+mn-lt"/>
                <a:ea typeface="+mn-ea"/>
                <a:cs typeface="+mn-cs"/>
              </a:rPr>
              <a:t> for </a:t>
            </a:r>
            <a:r>
              <a:rPr lang="it-IT" sz="1200" b="0" i="0" u="none" strike="noStrike" kern="1200" baseline="0" dirty="0" err="1" smtClean="0">
                <a:solidFill>
                  <a:schemeClr val="tx1"/>
                </a:solidFill>
                <a:latin typeface="+mn-lt"/>
                <a:ea typeface="+mn-ea"/>
                <a:cs typeface="+mn-cs"/>
              </a:rPr>
              <a:t>damage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collection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after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disasters</a:t>
            </a:r>
            <a:r>
              <a:rPr lang="it-IT" sz="1200" b="0" i="0" u="none" strike="noStrike" kern="1200" baseline="0" dirty="0" smtClean="0">
                <a:solidFill>
                  <a:schemeClr val="tx1"/>
                </a:solidFill>
                <a:latin typeface="+mn-lt"/>
                <a:ea typeface="+mn-ea"/>
                <a:cs typeface="+mn-cs"/>
              </a:rPr>
              <a:t> (Molinari, </a:t>
            </a:r>
            <a:r>
              <a:rPr lang="en-US" sz="1200" b="0" i="0" u="none" strike="noStrike" kern="1200" baseline="0" dirty="0" smtClean="0">
                <a:solidFill>
                  <a:schemeClr val="tx1"/>
                </a:solidFill>
                <a:latin typeface="+mn-lt"/>
                <a:ea typeface="+mn-ea"/>
                <a:cs typeface="+mn-cs"/>
              </a:rPr>
              <a:t>2010, Molinari et al. 2014). It distinguishes damage occurred to private or public facilities (in this second case, another distinction is between damage to infrastructure and damage to buildings). Damage to contents is included in buildings’ one (either for public or private buildings). A lack in this database is the absence of hazard data, which may however be obtained from public technical agencies, monitoring and forecasting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and even research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the resulting problem to face would be the uncertainties deriving from the attachment of data manipulated by different bodies. </a:t>
            </a:r>
          </a:p>
          <a:p>
            <a:r>
              <a:rPr lang="en-US" sz="1200" b="0" i="0" u="none" strike="noStrike" kern="1200" baseline="0" dirty="0" smtClean="0">
                <a:solidFill>
                  <a:schemeClr val="tx1"/>
                </a:solidFill>
                <a:latin typeface="+mn-lt"/>
                <a:ea typeface="+mn-ea"/>
                <a:cs typeface="+mn-cs"/>
              </a:rPr>
              <a:t>As reported in Molinari et al. (2014): “</a:t>
            </a:r>
            <a:r>
              <a:rPr lang="en-US" sz="1200" b="0" i="1" u="none" strike="noStrike" kern="1200" baseline="0" dirty="0" smtClean="0">
                <a:solidFill>
                  <a:schemeClr val="tx1"/>
                </a:solidFill>
                <a:latin typeface="+mn-lt"/>
                <a:ea typeface="+mn-ea"/>
                <a:cs typeface="+mn-cs"/>
              </a:rPr>
              <a:t>the existing large-scale databases in Italy are too poor to support a comparison between the results that would be obtained using damage functions from the literature and actual damage recorded in past events. At least one of the three main factors to be related – hazard, vulnerability, or damage – is always missing or too imprecise to develop a comparison</a:t>
            </a:r>
            <a:r>
              <a:rPr lang="en-US" sz="1200" b="0" i="0" u="none" strike="noStrike" kern="1200" baseline="0" dirty="0" smtClean="0">
                <a:solidFill>
                  <a:schemeClr val="tx1"/>
                </a:solidFill>
                <a:latin typeface="+mn-lt"/>
                <a:ea typeface="+mn-ea"/>
                <a:cs typeface="+mn-cs"/>
              </a:rPr>
              <a:t>”. </a:t>
            </a: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18</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65033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We developed an integrated approach for flood risk assessment which foresees: hydraulic modelling; exposure classification at building scale; synthetic derivation of relative damage (vulnerability) curves incorporating the contribution of movable equipment in commercial buildings to losses; integration of hazard, exposure and vulnerability information for flood risk assessment. It could be further developed for future flood risk assessment, by implementing hazard analyses for projected development of Exposure and the probabilities of plausible events (in Figure in dashed contour lines).</a:t>
            </a:r>
            <a:endParaRPr lang="it-IT" sz="1200" kern="1200" dirty="0" smtClean="0">
              <a:solidFill>
                <a:schemeClr val="tx1"/>
              </a:solidFill>
              <a:effectLst/>
              <a:latin typeface="+mn-lt"/>
              <a:ea typeface="+mn-ea"/>
              <a:cs typeface="+mn-cs"/>
            </a:endParaRP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19</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771346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figure shows the scheme applied in our work that considers different analyzing paths in flood risk assessment, where vulnerability represents the expected loss degree regardless if exposure is expressed in a nominal or a monetary way (named Entity, just to be distinguished). Entity, together with vulnerability, determines their corresponding absolute damage functions. When, instead, Exposure represents the only data available on assets at risk, the vulnerability assessment conduces to a crisscross assessment of flood consequences (for a given event): again, this analysis repeated for different returning periods may led to the same crisscross evaluation of the attended consequences (for events associated to different probabilities of occurrence). </a:t>
            </a:r>
            <a:endParaRPr lang="it-IT" sz="1200" kern="1200" dirty="0" smtClean="0">
              <a:solidFill>
                <a:schemeClr val="tx1"/>
              </a:solidFill>
              <a:effectLst/>
              <a:latin typeface="+mn-lt"/>
              <a:ea typeface="+mn-ea"/>
              <a:cs typeface="+mn-cs"/>
            </a:endParaRP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20</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5420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concept of risk implies a transition from the classical approach of defending a territory from flood hazard, through structural measures that modify the characteristics of the flood event, to the approach of reducing flood risk, through structural and non-structural measures that act on both flood hazard and its consequences. This include a shift away from the single objective of flood </a:t>
            </a:r>
            <a:r>
              <a:rPr lang="en-US" sz="1200" b="0" i="0" u="none" strike="noStrike" kern="1200" baseline="0" dirty="0" err="1" smtClean="0">
                <a:solidFill>
                  <a:schemeClr val="tx1"/>
                </a:solidFill>
                <a:latin typeface="+mn-lt"/>
                <a:ea typeface="+mn-ea"/>
                <a:cs typeface="+mn-cs"/>
              </a:rPr>
              <a:t>defence</a:t>
            </a:r>
            <a:r>
              <a:rPr lang="en-US" sz="1200" b="0" i="0" u="none" strike="noStrike" kern="1200" baseline="0" dirty="0" smtClean="0">
                <a:solidFill>
                  <a:schemeClr val="tx1"/>
                </a:solidFill>
                <a:latin typeface="+mn-lt"/>
                <a:ea typeface="+mn-ea"/>
                <a:cs typeface="+mn-cs"/>
              </a:rPr>
              <a:t> towards management of flood risks proper through also influencing the vulnerability of society. </a:t>
            </a:r>
          </a:p>
          <a:p>
            <a:endParaRPr lang="en-US"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Three </a:t>
            </a:r>
            <a:r>
              <a:rPr lang="it-IT" sz="1200" b="0" i="0" u="none" strike="noStrike" kern="1200" baseline="0" dirty="0" err="1" smtClean="0">
                <a:solidFill>
                  <a:schemeClr val="tx1"/>
                </a:solidFill>
                <a:latin typeface="+mn-lt"/>
                <a:ea typeface="+mn-ea"/>
                <a:cs typeface="+mn-cs"/>
              </a:rPr>
              <a:t>main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developments</a:t>
            </a:r>
            <a:r>
              <a:rPr lang="it-IT"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managing all flood events focusing on the idea of coping with risk, instead of defining a design flood event from which implement protections;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risk-informed decision making, so that risk estimates may be used to inform multiple decision makers and the amount invested in risk reduction could be in proportion to risk magnitude and to the cost-effectiveness with which that risk may be reduced;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integrated system approaches, complementing or replacing flood </a:t>
            </a:r>
            <a:r>
              <a:rPr lang="en-US" sz="1200" b="0" i="0" u="none" strike="noStrike" kern="1200" baseline="0" dirty="0" err="1" smtClean="0">
                <a:solidFill>
                  <a:schemeClr val="tx1"/>
                </a:solidFill>
                <a:latin typeface="+mn-lt"/>
                <a:ea typeface="+mn-ea"/>
                <a:cs typeface="+mn-cs"/>
              </a:rPr>
              <a:t>defence</a:t>
            </a:r>
            <a:r>
              <a:rPr lang="en-US" sz="1200" b="0" i="0" u="none" strike="noStrike" kern="1200" baseline="0" dirty="0" smtClean="0">
                <a:solidFill>
                  <a:schemeClr val="tx1"/>
                </a:solidFill>
                <a:latin typeface="+mn-lt"/>
                <a:ea typeface="+mn-ea"/>
                <a:cs typeface="+mn-cs"/>
              </a:rPr>
              <a:t> by (non-structural) measures for reducing effects of flooding.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Including the possible consequences in flood risk management adds to its implementation all the many variables influencing these consequences, making flood risk management a complex, multi-variate problem facing many uncertainty sources. </a:t>
            </a:r>
          </a:p>
          <a:p>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3</a:t>
            </a:fld>
            <a:endParaRPr lang="en-US"/>
          </a:p>
        </p:txBody>
      </p:sp>
    </p:spTree>
    <p:extLst>
      <p:ext uri="{BB962C8B-B14F-4D97-AF65-F5344CB8AC3E}">
        <p14:creationId xmlns:p14="http://schemas.microsoft.com/office/powerpoint/2010/main" xmlns="" val="4044931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Considering the uncertainties associated with the vulnerability within a catchment, a banded severity in an Exposure-Vulnerability matrix was used instead of simple one-to-one relationship curves. First, following other studies, we reclassified the vulnerability into five categories with an interval of 0.2 (V1 – V5 in Table) to describe the level of damage. In order to make the matrix more intuitive, the severity in each exposure type is then further banded up to five classes (low, moderate, medium, high, extreme), as color-coded in Table, according to the function and importance of the type. Public buildings or hospital, in fact, may have greater risk even if the vulnerability is low because of their socio-economic role. On the contrast, sparse houses could cope with more extreme conditions, such that the severity was classified as high only for the highest vulnerability (V5) band. </a:t>
            </a: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21</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6070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Apart from the direct contact with hazard, various socio-economic functions of a building will lead to different consequences of flooding. To reflect the influences of these factors, we include these factors to determine the exposure. This exposure variable allows us to distinguish the cases for structures with same value but located in zones with different population densities. It can also scale the importance of public buildings based on their functions, which contribute much greater than their value during crisis. In this way, the analysis can be applied to prioritise protection strategies, and allocate the resources in most needed areas or for a specific buildings’ functional class (e.g. schools).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adopt the density as the major exposure category (X), then refine each into subcategories based on their socio-economic functions (Y). Each exposure sub-category is further refined as subclasses (Z) per the specific/proper entity type, depending on their economic or strategic value. As a result, each detailed exposure classification for elements at risk included a triple index E X.Y.Z. For the case study, X refers to the membership class considered in the Sicilian Flood Risk Plan; Y is relative to the Plan sub-categories; and Z is the entity type inside sub-categories. This level of detail enabled us to perform a vulnerability analysis at building scale. After the exposure classification, for the vulnerability analysis a distinction among buildings’ type is the only necessity: the same curves, in fact, can be used for buildings with the same constructive features, even if they have different functions, such as residential or commercial.</a:t>
            </a:r>
            <a:endParaRPr lang="it-IT" sz="1200" kern="1200" dirty="0" smtClean="0">
              <a:solidFill>
                <a:schemeClr val="tx1"/>
              </a:solidFill>
              <a:effectLst/>
              <a:latin typeface="+mn-lt"/>
              <a:ea typeface="+mn-ea"/>
              <a:cs typeface="+mn-cs"/>
            </a:endParaRP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22</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95294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altLang="it-IT" dirty="0" smtClean="0"/>
              <a:t>We considered the damage of non-structural building elements and hypothesized the substitution cost of each element to derive its weight respect to the total substitution costs. To describe the proportional damage relative to each element, a questionnaire was distributed to a team of experts, in particular a team of civil engineers working in Sicily area.</a:t>
            </a:r>
          </a:p>
          <a:p>
            <a:pPr eaLnBrk="1" hangingPunct="1">
              <a:spcBef>
                <a:spcPct val="0"/>
              </a:spcBef>
            </a:pPr>
            <a:endParaRPr lang="en-US" altLang="it-IT" dirty="0" smtClean="0"/>
          </a:p>
          <a:p>
            <a:pPr eaLnBrk="1" hangingPunct="1">
              <a:spcBef>
                <a:spcPct val="0"/>
              </a:spcBef>
            </a:pPr>
            <a:r>
              <a:rPr lang="en-US" altLang="it-IT" dirty="0" smtClean="0"/>
              <a:t>We associated concrete buildings without basement to three finishes types: rich finishes for the building types such as villas and cottages; medium finishes for flats and single houses inside towns; and poor finishes for detached houses and single houses in villages. </a:t>
            </a:r>
          </a:p>
          <a:p>
            <a:pPr eaLnBrk="1" hangingPunct="1">
              <a:spcBef>
                <a:spcPct val="0"/>
              </a:spcBef>
            </a:pPr>
            <a:r>
              <a:rPr lang="en-US" altLang="it-IT" dirty="0" smtClean="0"/>
              <a:t>After defining these conditions, we </a:t>
            </a:r>
            <a:r>
              <a:rPr lang="en-US" altLang="it-IT" dirty="0" err="1" smtClean="0"/>
              <a:t>analysed</a:t>
            </a:r>
            <a:r>
              <a:rPr lang="en-US" altLang="it-IT" dirty="0" smtClean="0"/>
              <a:t> the damage of finishes components that included floors, walls, doors and French windows, windows, wiring, water plant, gas plant and services. Their</a:t>
            </a:r>
            <a:r>
              <a:rPr lang="en-US" altLang="it-IT" baseline="0" dirty="0" smtClean="0"/>
              <a:t> </a:t>
            </a:r>
            <a:r>
              <a:rPr lang="en-US" altLang="it-IT" dirty="0" smtClean="0"/>
              <a:t>substitution prices were taken from the official price lists and depend on their quality and materials, which in turn were derived from the finishes’ class. For example, doors in poor houses were hypothesized to be hollow wooden, while in rich ones were supposed to be in solid wood: these led to different substitution costs that weighed differently in respect to the total costs. These components could also suffer different damages for the same water depths due to the duration of flooding.</a:t>
            </a:r>
          </a:p>
          <a:p>
            <a:pPr eaLnBrk="1" hangingPunct="1">
              <a:spcBef>
                <a:spcPct val="0"/>
              </a:spcBef>
            </a:pPr>
            <a:endParaRPr lang="en-US" altLang="it-IT" dirty="0" smtClean="0"/>
          </a:p>
          <a:p>
            <a:pPr eaLnBrk="1" hangingPunct="1">
              <a:spcBef>
                <a:spcPct val="0"/>
              </a:spcBef>
            </a:pPr>
            <a:r>
              <a:rPr lang="en-US" altLang="it-IT" dirty="0" smtClean="0"/>
              <a:t>Once that all these conditions are defined, a team of experts was asked to describe, according to individual’s experience, how each component suffer damages in all the illustrated structures: the results were used to build a series of “partial” vulnerability curves, one for every building element in a particular combination of finishes class and event duration.</a:t>
            </a:r>
          </a:p>
          <a:p>
            <a:pPr eaLnBrk="1" hangingPunct="1">
              <a:spcBef>
                <a:spcPct val="0"/>
              </a:spcBef>
            </a:pPr>
            <a:r>
              <a:rPr lang="en-US" altLang="it-IT" dirty="0" smtClean="0"/>
              <a:t>The sums of the partial curves that were related to the elements of a building type, each one multiplied for its weight, produced two total vulnerability curves for each building type: one for short and one for long duration hypothesis.</a:t>
            </a:r>
          </a:p>
          <a:p>
            <a:pPr eaLnBrk="1" hangingPunct="1">
              <a:spcBef>
                <a:spcPct val="0"/>
              </a:spcBef>
            </a:pPr>
            <a:r>
              <a:rPr lang="en-US" altLang="it-IT" dirty="0" smtClean="0"/>
              <a:t>This analysis was done for short and long (&gt; 36</a:t>
            </a:r>
            <a:r>
              <a:rPr lang="en-US" altLang="it-IT" baseline="0" dirty="0" smtClean="0"/>
              <a:t> hours) duration of the inundation event.</a:t>
            </a:r>
            <a:endParaRPr lang="en-US" altLang="it-IT" dirty="0" smtClean="0"/>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23</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592744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smtClean="0"/>
              <a:t>Here a </a:t>
            </a:r>
            <a:r>
              <a:rPr lang="it-IT" altLang="it-IT" dirty="0" err="1" smtClean="0"/>
              <a:t>detail</a:t>
            </a:r>
            <a:r>
              <a:rPr lang="it-IT" altLang="it-IT" dirty="0" smtClean="0"/>
              <a:t> of the </a:t>
            </a:r>
            <a:r>
              <a:rPr lang="it-IT" altLang="it-IT" dirty="0" err="1" smtClean="0"/>
              <a:t>substitution</a:t>
            </a:r>
            <a:r>
              <a:rPr lang="it-IT" altLang="it-IT" dirty="0" smtClean="0"/>
              <a:t> </a:t>
            </a:r>
            <a:r>
              <a:rPr lang="it-IT" altLang="it-IT" dirty="0" err="1" smtClean="0"/>
              <a:t>costs</a:t>
            </a:r>
            <a:r>
              <a:rPr lang="it-IT" altLang="it-IT" dirty="0" smtClean="0"/>
              <a:t> of building </a:t>
            </a:r>
            <a:r>
              <a:rPr lang="it-IT" altLang="it-IT" dirty="0" err="1" smtClean="0"/>
              <a:t>elements</a:t>
            </a:r>
            <a:r>
              <a:rPr lang="it-IT" altLang="it-IT" dirty="0" smtClean="0"/>
              <a:t> for the </a:t>
            </a:r>
            <a:r>
              <a:rPr lang="it-IT" altLang="it-IT" dirty="0" err="1" smtClean="0"/>
              <a:t>different</a:t>
            </a:r>
            <a:r>
              <a:rPr lang="it-IT" altLang="it-IT" baseline="0" dirty="0" smtClean="0"/>
              <a:t> </a:t>
            </a:r>
            <a:r>
              <a:rPr lang="it-IT" altLang="it-IT" baseline="0" dirty="0" err="1" smtClean="0"/>
              <a:t>classes</a:t>
            </a:r>
            <a:r>
              <a:rPr lang="it-IT" altLang="it-IT" baseline="0" dirty="0" smtClean="0"/>
              <a:t> of </a:t>
            </a:r>
            <a:r>
              <a:rPr lang="it-IT" altLang="it-IT" baseline="0" dirty="0" err="1" smtClean="0"/>
              <a:t>finitures</a:t>
            </a:r>
            <a:r>
              <a:rPr lang="it-IT" altLang="it-IT" baseline="0" dirty="0" smtClean="0"/>
              <a:t> and the </a:t>
            </a:r>
            <a:r>
              <a:rPr lang="it-IT" altLang="it-IT" baseline="0" dirty="0" err="1" smtClean="0"/>
              <a:t>weight</a:t>
            </a:r>
            <a:r>
              <a:rPr lang="it-IT" altLang="it-IT" baseline="0" dirty="0" smtClean="0"/>
              <a:t> of </a:t>
            </a:r>
            <a:r>
              <a:rPr lang="it-IT" altLang="it-IT" baseline="0" dirty="0" err="1" smtClean="0"/>
              <a:t>their</a:t>
            </a:r>
            <a:r>
              <a:rPr lang="it-IT" altLang="it-IT" baseline="0" dirty="0" smtClean="0"/>
              <a:t> </a:t>
            </a:r>
            <a:r>
              <a:rPr lang="it-IT" altLang="it-IT" baseline="0" dirty="0" err="1" smtClean="0"/>
              <a:t>own</a:t>
            </a:r>
            <a:r>
              <a:rPr lang="it-IT" altLang="it-IT" baseline="0" dirty="0" smtClean="0"/>
              <a:t> </a:t>
            </a:r>
            <a:r>
              <a:rPr lang="it-IT" altLang="it-IT" baseline="0" dirty="0" err="1" smtClean="0"/>
              <a:t>curves</a:t>
            </a:r>
            <a:r>
              <a:rPr lang="it-IT" altLang="it-IT" baseline="0" dirty="0" smtClean="0"/>
              <a:t> in </a:t>
            </a:r>
            <a:r>
              <a:rPr lang="it-IT" altLang="it-IT" baseline="0" dirty="0" err="1" smtClean="0"/>
              <a:t>respect</a:t>
            </a:r>
            <a:r>
              <a:rPr lang="it-IT" altLang="it-IT" baseline="0" dirty="0" smtClean="0"/>
              <a:t> to the </a:t>
            </a:r>
            <a:r>
              <a:rPr lang="it-IT" altLang="it-IT" baseline="0" dirty="0" err="1" smtClean="0"/>
              <a:t>total</a:t>
            </a:r>
            <a:r>
              <a:rPr lang="it-IT" altLang="it-IT" baseline="0" dirty="0" smtClean="0"/>
              <a:t> </a:t>
            </a:r>
            <a:r>
              <a:rPr lang="it-IT" altLang="it-IT" baseline="0" dirty="0" err="1" smtClean="0"/>
              <a:t>vulnerability</a:t>
            </a:r>
            <a:r>
              <a:rPr lang="it-IT" altLang="it-IT" baseline="0" dirty="0" smtClean="0"/>
              <a:t> </a:t>
            </a:r>
            <a:r>
              <a:rPr lang="it-IT" altLang="it-IT" baseline="0" dirty="0" err="1" smtClean="0"/>
              <a:t>one</a:t>
            </a:r>
            <a:r>
              <a:rPr lang="it-IT" altLang="it-IT" baseline="0" dirty="0" smtClean="0"/>
              <a:t>.</a:t>
            </a: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24</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21297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IT" dirty="0" smtClean="0"/>
              <a:t>The highest value of the total vulnerability, as can be seen in the figure, was almost equal to 0.7. It was due to derived curves associated to each single element. As a synthesis of the questionnaire answers, none of them reached the vulnerability value of 1 (none of the experts experienced an inundation depth which caused the necessity of completely substitution of an element). This can be due to the fact that we asked to ignore structural damages: it is easy to imagine that a flood destroys its structural elements before causing so huge damages to all non-structural elements.</a:t>
            </a:r>
          </a:p>
          <a:p>
            <a:pPr eaLnBrk="1" hangingPunct="1">
              <a:spcBef>
                <a:spcPct val="0"/>
              </a:spcBef>
            </a:pPr>
            <a:r>
              <a:rPr lang="en-US" altLang="it-IT" dirty="0" smtClean="0"/>
              <a:t>A double confront can be done about the curves based on their dependence on event duration, their variation with materials’ improvement and how this influence also the passage between short and long duration. Figures 6 and 7 show the curves for three classes of materials’ quality, grouped for short and for long duration event. The passage from poor to rich materials, as expected, corresponds to a decrease in relative damage, as better material suffer less flood damage in respect to poor ones. </a:t>
            </a:r>
          </a:p>
          <a:p>
            <a:pPr eaLnBrk="1" hangingPunct="1">
              <a:spcBef>
                <a:spcPct val="0"/>
              </a:spcBef>
            </a:pPr>
            <a:r>
              <a:rPr lang="en-US" altLang="it-IT" dirty="0" smtClean="0"/>
              <a:t>This reduction is higher in short duration events, because poor materials suffer huge damages yet for short duration of water contacts, while good materials often need a simple clean-up intervention in these cases. It is instead lower for long duration events, because over a certain threshold poor materials reach a maximum damage (for us, it corresponds to the necessity of substitute the corresponding element), while rich ones go on suffering the consequences of water contact. </a:t>
            </a: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25</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461601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IT" dirty="0" smtClean="0"/>
              <a:t>While the materials of commercial buildings shares mostly the same characteristics to the residential ones, the stock contents have higher weights in the damage estimation in the former such that the vulnerability curves should include the contribution of movable equipment. To include this contribution, the curves from the MCM relative to the movable equipment of different commercial activities were converted by considering the different GDP pro capita of England and Italy, and the currency rate. </a:t>
            </a:r>
          </a:p>
          <a:p>
            <a:pPr eaLnBrk="1" hangingPunct="1">
              <a:spcBef>
                <a:spcPct val="0"/>
              </a:spcBef>
            </a:pPr>
            <a:r>
              <a:rPr lang="en-US" altLang="it-IT" dirty="0" smtClean="0"/>
              <a:t>The total vulnerability curve for each commercial building class was derived by summing the materials and the contents contributions and the resulting curves were then expressed as relative damage (vulnerability) curves. </a:t>
            </a:r>
          </a:p>
          <a:p>
            <a:pPr eaLnBrk="1" hangingPunct="1">
              <a:spcBef>
                <a:spcPct val="0"/>
              </a:spcBef>
            </a:pPr>
            <a:r>
              <a:rPr lang="en-US" altLang="it-IT" dirty="0" smtClean="0"/>
              <a:t>Figures 10 and 11 show the absolute damage per m2 and the relative damage (vulnerability) curves for restaurants with intermediate materials. The maximum content damage £157/m2, derived from the MCM, was associated to restaurant, which counted 60% of the total damage in the vulnerability curve. When summing up the materials and the contents absolute curves, the total damage for restaurants increases in respect to the only materials contribution. Vice versa, when reporting the curves to their relative damage value, the total curve decreases because of the lower percentage of damage associated to contents in respect to the one associated to materials.</a:t>
            </a: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26</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595074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IT" dirty="0" smtClean="0"/>
              <a:t>The proposed methodology was applied for the qualitative assessment of flood consequences in Barcellona Pozzo di Gotto (Italy), a small town hit by an inundation event on 22th November 2011. The town is crossed by the Longano river, which has a main slope of 0.18 and flows inside levees. The river is crossed by three small bridges and two coverages limiting its section.</a:t>
            </a:r>
          </a:p>
          <a:p>
            <a:pPr eaLnBrk="1" hangingPunct="1">
              <a:spcBef>
                <a:spcPct val="0"/>
              </a:spcBef>
            </a:pPr>
            <a:endParaRPr lang="en-US" altLang="it-IT" dirty="0" smtClean="0"/>
          </a:p>
          <a:p>
            <a:pPr eaLnBrk="1" hangingPunct="1">
              <a:spcBef>
                <a:spcPct val="0"/>
              </a:spcBef>
            </a:pPr>
            <a:r>
              <a:rPr lang="en-US" altLang="it-IT" dirty="0" smtClean="0"/>
              <a:t>On 22 November 2011 a severe thunderstorm caused the inundation of the area: the water came out at first from small levee opening but, during the peak discharge, the majority of inundation volumes was due to the overtopping in correspondence to a bridge. Almost 800 buildings were reached from the water, one hundred of which hold (lodge?) commercial activities.</a:t>
            </a:r>
          </a:p>
          <a:p>
            <a:pPr eaLnBrk="1" hangingPunct="1">
              <a:spcBef>
                <a:spcPct val="0"/>
              </a:spcBef>
            </a:pPr>
            <a:endParaRPr lang="en-US" altLang="it-IT" dirty="0" smtClean="0"/>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27</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105617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IT" dirty="0" smtClean="0"/>
              <a:t>The contents vulnerability contribution was derived by converting the corresponding curves from MCM. The different commercial activities were grouped according to the classes considered in MCM manual, as listed in Table 3. Figure 9 shows the map of the commercial activities in the study area.</a:t>
            </a: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28</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02227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IT" dirty="0" smtClean="0"/>
              <a:t>Exposure classification provides strategically indications about flood consequences, but it does not allow for their quantitative estimation. The comparison of exposure and vulnerability maps, instead, can identify immediately the buildings or sensitive areas that are associating with high vulnerability or vice versa, thus completing each other the information on flood consequences. Moreover, as same vulnerability curves are associated to same featured buildings, the only way to know if they cover different roles is consulting their exposure class.</a:t>
            </a:r>
          </a:p>
          <a:p>
            <a:pPr eaLnBrk="1" hangingPunct="1">
              <a:spcBef>
                <a:spcPct val="0"/>
              </a:spcBef>
            </a:pPr>
            <a:r>
              <a:rPr lang="en-US" altLang="it-IT" dirty="0" smtClean="0"/>
              <a:t>The results of vulnerability analysis have been reported both in maps and in an Exposure-Vulnerability matrix (Table 4), which </a:t>
            </a:r>
            <a:r>
              <a:rPr lang="en-US" altLang="it-IT" dirty="0" err="1" smtClean="0"/>
              <a:t>summarises</a:t>
            </a:r>
            <a:r>
              <a:rPr lang="en-US" altLang="it-IT" dirty="0" smtClean="0"/>
              <a:t> the overall situation of a catchment that can be compared between different scenarios. </a:t>
            </a: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29</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354789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IT" dirty="0" smtClean="0"/>
              <a:t>In each cell of the matrix, it can be seen which percentage of the total number of buildings (1160) is associated to each vulnerability class, distinguished for the different exposure classes. The </a:t>
            </a:r>
            <a:r>
              <a:rPr lang="en-US" altLang="it-IT" dirty="0" err="1" smtClean="0"/>
              <a:t>coloured</a:t>
            </a:r>
            <a:r>
              <a:rPr lang="en-US" altLang="it-IT" dirty="0" smtClean="0"/>
              <a:t> bands, to be distinguished from the vulnerability ones, help in identifying areas that are more sensitive. They change from green to dark red, as the E-V classification worsen: this happens either for “low” exposure/high vulnerability classes, or for “high” exposure/low or high vulnerability ones.</a:t>
            </a:r>
          </a:p>
          <a:p>
            <a:pPr eaLnBrk="1" hangingPunct="1">
              <a:spcBef>
                <a:spcPct val="0"/>
              </a:spcBef>
            </a:pPr>
            <a:endParaRPr lang="en-US" altLang="it-IT" dirty="0" smtClean="0"/>
          </a:p>
          <a:p>
            <a:pPr eaLnBrk="1" hangingPunct="1">
              <a:spcBef>
                <a:spcPct val="0"/>
              </a:spcBef>
            </a:pPr>
            <a:r>
              <a:rPr lang="en-US" altLang="it-IT" dirty="0" smtClean="0"/>
              <a:t>The Exposure-Vulnerability matrices allow the decision makers to overview the actual state of a territory including the possible consequences of a flood event, and to compare it with the eventual conditions of the same territory subjected to the same event but differently protected, thus evaluate the effectiveness of non-structural measures for impact reduction via quantified indicators. The matrix summarizes the impact of different building types (sectors) such that the flood risk managers can prioritize their tasks to allocate resource to maximize the benefits of flood mitigation measures.</a:t>
            </a: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30</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72946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Flood risk management plans, as pointed out in the European Flood Directive, “shall address all aspects of flood risk management focusing on prevention, protection, preparedness, including flood forecasts and early warning systems” with the aim of “reducing potential adverse consequences of flooding”. </a:t>
            </a:r>
          </a:p>
          <a:p>
            <a:pPr lvl="0"/>
            <a:r>
              <a:rPr lang="en-GB" sz="1200" kern="1200" dirty="0" smtClean="0">
                <a:solidFill>
                  <a:schemeClr val="tx1"/>
                </a:solidFill>
                <a:effectLst/>
                <a:latin typeface="+mn-lt"/>
                <a:ea typeface="+mn-ea"/>
                <a:cs typeface="+mn-cs"/>
              </a:rPr>
              <a:t>The use of prevention measures that do not interfere on flood’s features require the elaboration of methodologies and strategies aimed at verifying their effectiveness. All over the world, public bodies and academics published some studies on the effectiveness of non-structural measures, but the lack of data on it (or their coarseness) makes their reliability hard to know.</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fact it is not so easy to understand how the use of hazard-independent measures varies </a:t>
            </a:r>
            <a:r>
              <a:rPr lang="en-GB" sz="1200" b="1" kern="1200" dirty="0" smtClean="0">
                <a:solidFill>
                  <a:schemeClr val="tx1"/>
                </a:solidFill>
                <a:effectLst/>
                <a:latin typeface="+mn-lt"/>
                <a:ea typeface="+mn-ea"/>
                <a:cs typeface="+mn-cs"/>
              </a:rPr>
              <a:t>the attitude of a territory in suffering a negative event’s consequences.</a:t>
            </a:r>
            <a:endParaRPr lang="it-IT" b="1"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4</a:t>
            </a:fld>
            <a:endParaRPr lang="en-US"/>
          </a:p>
        </p:txBody>
      </p:sp>
    </p:spTree>
    <p:extLst>
      <p:ext uri="{BB962C8B-B14F-4D97-AF65-F5344CB8AC3E}">
        <p14:creationId xmlns:p14="http://schemas.microsoft.com/office/powerpoint/2010/main" xmlns="" val="2301421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31</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42913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If we consider the integral equation of risk, where H is the hazard, V is the vulnerability, E is the entity, </a:t>
            </a:r>
            <a:r>
              <a:rPr lang="en-GB" sz="1200" b="1" kern="1200" dirty="0" smtClean="0">
                <a:solidFill>
                  <a:schemeClr val="tx1"/>
                </a:solidFill>
                <a:effectLst/>
                <a:latin typeface="+mn-lt"/>
                <a:ea typeface="+mn-ea"/>
                <a:cs typeface="+mn-cs"/>
              </a:rPr>
              <a:t>the variable describing this attitude is vulnerability</a:t>
            </a:r>
            <a:r>
              <a:rPr lang="en-GB" sz="1200" kern="1200" dirty="0" smtClean="0">
                <a:solidFill>
                  <a:schemeClr val="tx1"/>
                </a:solidFill>
                <a:effectLst/>
                <a:latin typeface="+mn-lt"/>
                <a:ea typeface="+mn-ea"/>
                <a:cs typeface="+mn-cs"/>
              </a:rPr>
              <a:t>, defined exactly as “the characteristics and circumstances of a community, system or asset that make it susceptible to the damaging effects of a hazard”.</a:t>
            </a:r>
          </a:p>
          <a:p>
            <a:r>
              <a:rPr lang="en-US" sz="1200" b="0" i="0" u="none" strike="noStrike" kern="1200" baseline="0" dirty="0" smtClean="0">
                <a:solidFill>
                  <a:schemeClr val="tx1"/>
                </a:solidFill>
                <a:latin typeface="+mn-lt"/>
                <a:ea typeface="+mn-ea"/>
                <a:cs typeface="+mn-cs"/>
              </a:rPr>
              <a:t>Actually, there are different definitions of the term vulnerability with respect to natural hazards research.</a:t>
            </a:r>
          </a:p>
          <a:p>
            <a:r>
              <a:rPr lang="en-US" sz="1200" b="0" i="0" u="none" strike="noStrike" kern="1200" baseline="0" dirty="0" smtClean="0">
                <a:solidFill>
                  <a:schemeClr val="tx1"/>
                </a:solidFill>
                <a:latin typeface="+mn-lt"/>
                <a:ea typeface="+mn-ea"/>
                <a:cs typeface="+mn-cs"/>
              </a:rPr>
              <a:t>From a natural science perspective, studies on vulnerability focus on the susceptibility of physical systems in areas at risk to natural processes, with the aim of providing information useful in risk mitigation strategies. </a:t>
            </a:r>
          </a:p>
          <a:p>
            <a:r>
              <a:rPr lang="en-US" sz="1200" b="0" i="0" u="none" strike="noStrike" kern="1200" baseline="0" dirty="0" smtClean="0">
                <a:solidFill>
                  <a:schemeClr val="tx1"/>
                </a:solidFill>
                <a:latin typeface="+mn-lt"/>
                <a:ea typeface="+mn-ea"/>
                <a:cs typeface="+mn-cs"/>
              </a:rPr>
              <a:t>Vulnerability embodies also the capacity of a system to anticipate, cope with and resist flooding (resistance) and the capacity of the system to recover from the impact of flooding (resilience).</a:t>
            </a:r>
          </a:p>
          <a:p>
            <a:r>
              <a:rPr lang="en-US" sz="1200" b="1" i="0" u="none" strike="noStrike" kern="1200" baseline="0" dirty="0" smtClean="0">
                <a:solidFill>
                  <a:schemeClr val="tx1"/>
                </a:solidFill>
                <a:latin typeface="+mn-lt"/>
                <a:ea typeface="+mn-ea"/>
                <a:cs typeface="+mn-cs"/>
              </a:rPr>
              <a:t>The interpretation assumed here is now reported</a:t>
            </a:r>
            <a:r>
              <a:rPr lang="en-US" sz="1200" b="0" i="0" u="none" strike="noStrike" kern="1200" baseline="0" dirty="0" smtClean="0">
                <a:solidFill>
                  <a:schemeClr val="tx1"/>
                </a:solidFill>
                <a:latin typeface="+mn-lt"/>
                <a:ea typeface="+mn-ea"/>
                <a:cs typeface="+mn-cs"/>
              </a:rPr>
              <a:t>. Vulnerability is clearly related to the consequences of a natural hazard, which are generally measured in terms of damage or losses. Likewise, given its general connection to elements’ susceptibility, it can be assessed as the expected loss degree of an element (or set element) at risk as a consequence of a hazardous event.</a:t>
            </a:r>
          </a:p>
          <a:p>
            <a:r>
              <a:rPr lang="en-US" sz="1200" b="0" i="0" u="none" strike="noStrike" kern="1200" baseline="0" dirty="0" smtClean="0">
                <a:solidFill>
                  <a:schemeClr val="tx1"/>
                </a:solidFill>
                <a:latin typeface="+mn-lt"/>
                <a:ea typeface="+mn-ea"/>
                <a:cs typeface="+mn-cs"/>
              </a:rPr>
              <a:t>Consequently, vulnerability can assume values ranging from 0 to 1, as the expected degree of loss varies from no damage to complete disruption. </a:t>
            </a:r>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5</a:t>
            </a:fld>
            <a:endParaRPr lang="en-US"/>
          </a:p>
        </p:txBody>
      </p:sp>
    </p:spTree>
    <p:extLst>
      <p:ext uri="{BB962C8B-B14F-4D97-AF65-F5344CB8AC3E}">
        <p14:creationId xmlns:p14="http://schemas.microsoft.com/office/powerpoint/2010/main" xmlns="" val="89004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H describes the severity of the event that may hit a territory with a certain returning period; E is the entity (value) of the elements at risk; V is, for the definition we already gave, the percentage of damage that assets in areas at risk may suffer.</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6</a:t>
            </a:fld>
            <a:endParaRPr lang="en-US"/>
          </a:p>
        </p:txBody>
      </p:sp>
    </p:spTree>
    <p:extLst>
      <p:ext uri="{BB962C8B-B14F-4D97-AF65-F5344CB8AC3E}">
        <p14:creationId xmlns:p14="http://schemas.microsoft.com/office/powerpoint/2010/main" xmlns="" val="338970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scientific literature there are a lot of studies dedicated to the evaluation of H and over time have been developed many hydrological and hydraulic models able to describe us the features of a given return period event. The existence of consistent databases of elements involved (measures of rainfall, discharge ...) has been a fundamental element of this goal and, today, we are able to derive the results and the uncertainties associated with them. Conversely, studies addressed to the evaluation of flood vulnerability are few and at the mercy of so many elements of uncertainty difficult to quantify.</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7</a:t>
            </a:fld>
            <a:endParaRPr lang="en-US"/>
          </a:p>
        </p:txBody>
      </p:sp>
    </p:spTree>
    <p:extLst>
      <p:ext uri="{BB962C8B-B14F-4D97-AF65-F5344CB8AC3E}">
        <p14:creationId xmlns:p14="http://schemas.microsoft.com/office/powerpoint/2010/main" xmlns="" val="152620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In Sicily the risk assessment is currently carried out by means of the use of matrixes which provide flood hazard and flood risk in function of the event return period, the inundation depths and the exposure classes of assets at risk. In this approach, the vulnerability has a constant value preventively equal to 1: this means hypothesize the complete disrupt of every element reached by the water. This methodology substantially give as result how hazard varies in different zones more or less densely populated: in fact, the exposure classes give a general information on buildings (economic and strategic) value and no information on vulnerability variations is included. It does not allow for quantitative assessment of risk (expected damage), which should be useful in flood risk management plans redaction or in cost-benefit analysis for the assessment of the effectiveness of protection strategies. The idea of bypassing the assets’ economical value and using exposure classes, actually, may allow to reduce uncertainties in those cases in which strong databases supporting the analysis lack. Conversely, fixing the vulnerability default value equal to 1 inhibit any assessment of the variations in this parameter and, than, any possible comparison among different combinations of non-structural measures aimed at evaluating their effectiveness.</a:t>
            </a:r>
            <a:endParaRPr lang="it-IT" sz="1200" kern="1200" dirty="0" smtClean="0">
              <a:solidFill>
                <a:schemeClr val="tx1"/>
              </a:solidFill>
              <a:effectLst/>
              <a:latin typeface="+mn-lt"/>
              <a:ea typeface="+mn-ea"/>
              <a:cs typeface="+mn-cs"/>
            </a:endParaRPr>
          </a:p>
          <a:p>
            <a:pPr eaLnBrk="1" hangingPunct="1">
              <a:spcBef>
                <a:spcPct val="0"/>
              </a:spcBef>
            </a:pPr>
            <a:endParaRPr lang="it-IT" altLang="it-IT"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7FFF0-252C-45CD-8CAB-C8258CCF7442}" type="slidenum">
              <a:rPr lang="it-IT" altLang="it-IT" smtClean="0">
                <a:solidFill>
                  <a:srgbClr val="000000"/>
                </a:solidFill>
                <a:latin typeface="Calibri" panose="020F0502020204030204" pitchFamily="34" charset="0"/>
              </a:rPr>
              <a:pPr fontAlgn="base">
                <a:spcBef>
                  <a:spcPct val="0"/>
                </a:spcBef>
                <a:spcAft>
                  <a:spcPct val="0"/>
                </a:spcAft>
              </a:pPr>
              <a:t>8</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75513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Floods (as any other natural disaster) are much more dangerous when happen in urbanized areas. When talking about floods, a first important distinction has to be made about which flood hazard can affect the urban environment, as river flooding, coastal flooding, flash floods, pluvial flooding.. have different characteristics and can be faced with completely different precautionary and emergency measures. Another aspect to be taken into account is that urban evolution adds to flood risk assessment in future scenarios a great number of uncertain variables (urban growth, changes in exposure and vulnerability, changes in probability of flooding..), thus making flood risk management even more difficult and uncertain.</a:t>
            </a:r>
            <a:endParaRPr lang="it-IT" sz="1200" kern="1200" dirty="0" smtClean="0">
              <a:solidFill>
                <a:schemeClr val="tx1"/>
              </a:solidFill>
              <a:effectLst/>
              <a:latin typeface="+mn-lt"/>
              <a:ea typeface="+mn-ea"/>
              <a:cs typeface="+mn-cs"/>
            </a:endParaRPr>
          </a:p>
          <a:p>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Defending against future floods will therefore require more robust approaches to flood management that can cope with larger uncertainty or be adaptive to a wider range of futures. This could lead to a greater reliance on more flexible, incremental approaches to flood risk management, the incorporation of greater flexibility into the design of engineered measures, or acceptance of potential over-specification for inflexible measures.</a:t>
            </a:r>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9</a:t>
            </a:fld>
            <a:endParaRPr lang="en-US"/>
          </a:p>
        </p:txBody>
      </p:sp>
    </p:spTree>
    <p:extLst>
      <p:ext uri="{BB962C8B-B14F-4D97-AF65-F5344CB8AC3E}">
        <p14:creationId xmlns:p14="http://schemas.microsoft.com/office/powerpoint/2010/main" xmlns="" val="183840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The term damage embodies a wide range of meanings and interpretation, as it has been and is used by different experts facing different problems, each one dealing with his own discipline (economy, law, medicine, geography, etc.). </a:t>
            </a:r>
          </a:p>
          <a:p>
            <a:r>
              <a:rPr lang="en-US" sz="1200" b="0" i="0" u="none" strike="noStrike" kern="1200" baseline="0" dirty="0" smtClean="0">
                <a:solidFill>
                  <a:schemeClr val="tx1"/>
                </a:solidFill>
                <a:latin typeface="+mn-lt"/>
                <a:ea typeface="+mn-ea"/>
                <a:cs typeface="+mn-cs"/>
              </a:rPr>
              <a:t>Generally speaking, it is possible to find some common lines in these multiple interpretations. Damage is always the consequence of an action or an event; it may affect material or immaterial goods; the preventive assessment of possible damage is the starting point in every risk management strategy. </a:t>
            </a:r>
          </a:p>
          <a:p>
            <a:r>
              <a:rPr lang="en-US" sz="1200" kern="1200" dirty="0" smtClean="0">
                <a:solidFill>
                  <a:schemeClr val="tx1"/>
                </a:solidFill>
                <a:effectLst/>
                <a:latin typeface="+mn-lt"/>
                <a:ea typeface="+mn-ea"/>
                <a:cs typeface="+mn-cs"/>
              </a:rPr>
              <a:t>In general, flood damages are classified as a combination of direct, indirect, tangible and intangible losses. Direct losses are due to the direct contact of elements at risk with the flow; indirect losses include all consequences of the flood event that are not directly connected to the flow such as the disruption of public services and commercial activities after the flood that may even be outside the flood extent. In parallel, tangible losses can be specified in monetary terms, while intangible losses are not traded in a market and cannot be expresses in monetary terms. </a:t>
            </a:r>
          </a:p>
          <a:p>
            <a:r>
              <a:rPr lang="en-US" dirty="0" smtClean="0"/>
              <a:t>Despite in some studies is underlined the consistency of intangible damages, </a:t>
            </a:r>
            <a:r>
              <a:rPr lang="en-US" b="1" dirty="0" smtClean="0"/>
              <a:t>the majority of literature analysis is aimed to the assessment of tangible losses </a:t>
            </a:r>
            <a:r>
              <a:rPr lang="en-US" dirty="0" smtClean="0"/>
              <a:t>and, in particular, to direct tangible ones. In fact, direct damages are usually present in any damage assessment, indirect losses are often roughly estimated and intangibles are frequently ignored or simply mentioned.</a:t>
            </a:r>
          </a:p>
          <a:p>
            <a:r>
              <a:rPr lang="en-US" dirty="0" smtClean="0"/>
              <a:t>While it is easy to imagine, because of their definition, the difficulties in evaluating intangible losses, </a:t>
            </a:r>
            <a:r>
              <a:rPr lang="en-US" b="1" dirty="0" smtClean="0"/>
              <a:t>even flood tangible damages assessment is still a research challenge: the main obstacles in these research fields are the lack of available and consistent database and the many variables involved in the problem</a:t>
            </a:r>
            <a:r>
              <a:rPr lang="en-US" dirty="0" smtClean="0"/>
              <a:t>.</a:t>
            </a:r>
            <a:endParaRPr lang="it-IT" dirty="0"/>
          </a:p>
        </p:txBody>
      </p:sp>
      <p:sp>
        <p:nvSpPr>
          <p:cNvPr id="4" name="Segnaposto numero diapositiva 3"/>
          <p:cNvSpPr>
            <a:spLocks noGrp="1"/>
          </p:cNvSpPr>
          <p:nvPr>
            <p:ph type="sldNum" sz="quarter" idx="10"/>
          </p:nvPr>
        </p:nvSpPr>
        <p:spPr/>
        <p:txBody>
          <a:bodyPr/>
          <a:lstStyle/>
          <a:p>
            <a:fld id="{D51A8E8C-7000-4BD7-A278-0C1355790446}" type="slidenum">
              <a:rPr lang="en-US" smtClean="0"/>
              <a:pPr/>
              <a:t>10</a:t>
            </a:fld>
            <a:endParaRPr lang="en-US"/>
          </a:p>
        </p:txBody>
      </p:sp>
    </p:spTree>
    <p:extLst>
      <p:ext uri="{BB962C8B-B14F-4D97-AF65-F5344CB8AC3E}">
        <p14:creationId xmlns:p14="http://schemas.microsoft.com/office/powerpoint/2010/main" xmlns="" val="319642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23-Sep-17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23-Sep-17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23-Sep-17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23-Sep-17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23-Sep-17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23-Sep-17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23-Sep-17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23-Sep-17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23-Sep-17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23-Sep-17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23-Sep-17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23-Sep-17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emf"/><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3.xml"/><Relationship Id="rId7" Type="http://schemas.openxmlformats.org/officeDocument/2006/relationships/oleObject" Target="../embeddings/Microsoft_Office_Excel_97-2003_Worksheet1.xls"/><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1.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6.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7.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Office_Word_Document1.docx"/><Relationship Id="rId5" Type="http://schemas.openxmlformats.org/officeDocument/2006/relationships/image" Target="../media/image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9.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0.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7.tiff"/><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eg"/><Relationship Id="rId4" Type="http://schemas.openxmlformats.org/officeDocument/2006/relationships/image" Target="../media/image1.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jpeg"/><Relationship Id="rId4" Type="http://schemas.openxmlformats.org/officeDocument/2006/relationships/image" Target="../media/image1.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4.jpeg"/><Relationship Id="rId4" Type="http://schemas.openxmlformats.org/officeDocument/2006/relationships/image" Target="../media/image1.jpe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609601"/>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countries</a:t>
            </a:r>
            <a:endParaRPr lang="bs-Latn-BA"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371600" y="1524000"/>
            <a:ext cx="6400800" cy="1143000"/>
          </a:xfrm>
        </p:spPr>
        <p:txBody>
          <a:bodyPr>
            <a:normAutofit fontScale="92500"/>
          </a:bodyPr>
          <a:lstStyle/>
          <a:p>
            <a:r>
              <a:rPr lang="en-US"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Flood Risk analysis and management in urban environments</a:t>
            </a:r>
            <a:endParaRPr lang="bs-Latn-BA"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066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85800" y="26670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latin typeface="Book Antiqua" panose="02040602050305030304" pitchFamily="18" charset="0"/>
              </a:rPr>
              <a:t>Dr. Susanna </a:t>
            </a:r>
            <a:r>
              <a:rPr lang="en-US" sz="1800" dirty="0" err="1" smtClean="0">
                <a:solidFill>
                  <a:srgbClr val="002060"/>
                </a:solidFill>
                <a:latin typeface="Book Antiqua" panose="02040602050305030304" pitchFamily="18" charset="0"/>
              </a:rPr>
              <a:t>Naso</a:t>
            </a:r>
            <a:r>
              <a:rPr lang="en-US" sz="1800" dirty="0">
                <a:solidFill>
                  <a:srgbClr val="002060"/>
                </a:solidFill>
                <a:latin typeface="Book Antiqua" panose="02040602050305030304" pitchFamily="18" charset="0"/>
              </a:rPr>
              <a:t>, Prof. G. T </a:t>
            </a:r>
            <a:r>
              <a:rPr lang="en-US" sz="1800" dirty="0" smtClean="0">
                <a:solidFill>
                  <a:srgbClr val="002060"/>
                </a:solidFill>
                <a:latin typeface="Book Antiqua" panose="02040602050305030304" pitchFamily="18" charset="0"/>
              </a:rPr>
              <a:t>Aronica</a:t>
            </a:r>
            <a:endParaRPr lang="en-US" sz="1800" dirty="0">
              <a:solidFill>
                <a:srgbClr val="002060"/>
              </a:solidFill>
              <a:latin typeface="Book Antiqua" panose="02040602050305030304" pitchFamily="18" charset="0"/>
            </a:endParaRPr>
          </a:p>
          <a:p>
            <a:r>
              <a:rPr lang="en-US" sz="1800" dirty="0">
                <a:solidFill>
                  <a:srgbClr val="002060"/>
                </a:solidFill>
                <a:latin typeface="Book Antiqua" panose="02040602050305030304" pitchFamily="18" charset="0"/>
              </a:rPr>
              <a:t>University of Messina – Department of Engineering, ITALY</a:t>
            </a: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sr-Latn-RS" sz="1200" smtClean="0">
                <a:effectLst/>
                <a:latin typeface="Book Antiqua"/>
                <a:ea typeface="Calibri"/>
                <a:cs typeface="Times New Roman"/>
              </a:rPr>
              <a:t>5</a:t>
            </a:r>
            <a:r>
              <a:rPr lang="en-US" sz="1200" smtClean="0">
                <a:latin typeface="Book Antiqua"/>
                <a:ea typeface="Calibri"/>
                <a:cs typeface="Times New Roman"/>
              </a:rPr>
              <a:t>73806-EPP-1-2016-1-RS-EPPKA2-CBHE-JP</a:t>
            </a:r>
            <a:endParaRPr lang="bs-Latn-BA" sz="1200" dirty="0">
              <a:latin typeface="Book Antiqua"/>
              <a:ea typeface="Calibri"/>
              <a:cs typeface="Times New Roman"/>
            </a:endParaRPr>
          </a:p>
          <a:p>
            <a:pPr>
              <a:spcAft>
                <a:spcPts val="0"/>
              </a:spcAft>
            </a:pPr>
            <a:r>
              <a:rPr lang="en-US" sz="1200" dirty="0">
                <a:effectLst/>
                <a:latin typeface="Book Antiqua"/>
                <a:ea typeface="Calibri"/>
                <a:cs typeface="Times New Roman"/>
              </a:rPr>
              <a:t> </a:t>
            </a:r>
            <a:endParaRPr lang="bs-Latn-BA" sz="1200" dirty="0">
              <a:effectLst/>
              <a:latin typeface="Book Antiqua"/>
              <a:ea typeface="Calibri"/>
              <a:cs typeface="Times New Roman"/>
            </a:endParaRPr>
          </a:p>
          <a:p>
            <a:pPr algn="just">
              <a:spcAft>
                <a:spcPts val="0"/>
              </a:spcAft>
            </a:pPr>
            <a:r>
              <a:rPr lang="bs-Latn-BA" sz="1100" i="1" dirty="0">
                <a:effectLst/>
                <a:latin typeface="Book Antiqua"/>
                <a:ea typeface="Calibri"/>
                <a:cs typeface="Times New Roman"/>
              </a:rPr>
              <a:t>"This project has been funded with support from the European Commission. This publication </a:t>
            </a:r>
            <a:r>
              <a:rPr lang="bs-Latn-BA" sz="1100" i="1" dirty="0" smtClean="0">
                <a:effectLst/>
                <a:latin typeface="Book Antiqua"/>
                <a:ea typeface="Calibri"/>
                <a:cs typeface="Times New Roman"/>
              </a:rPr>
              <a:t>reflects </a:t>
            </a:r>
            <a:r>
              <a:rPr lang="bs-Latn-BA" sz="1100" i="1" dirty="0">
                <a:effectLst/>
                <a:latin typeface="Book Antiqua"/>
                <a:ea typeface="Calibri"/>
                <a:cs typeface="Times New Roman"/>
              </a:rPr>
              <a:t>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Immagin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07363" y="3676473"/>
            <a:ext cx="1329274" cy="1428927"/>
          </a:xfrm>
          <a:prstGeom prst="rect">
            <a:avLst/>
          </a:prstGeom>
        </p:spPr>
      </p:pic>
      <p:sp>
        <p:nvSpPr>
          <p:cNvPr id="16" name="Title 1"/>
          <p:cNvSpPr txBox="1">
            <a:spLocks/>
          </p:cNvSpPr>
          <p:nvPr/>
        </p:nvSpPr>
        <p:spPr>
          <a:xfrm>
            <a:off x="533400" y="5181600"/>
            <a:ext cx="8077200" cy="6858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latin typeface="Book Antiqua" panose="02040602050305030304" pitchFamily="18" charset="0"/>
              </a:rPr>
              <a:t>Teaching </a:t>
            </a:r>
            <a:r>
              <a:rPr lang="en-US" sz="1800" dirty="0">
                <a:solidFill>
                  <a:srgbClr val="002060"/>
                </a:solidFill>
                <a:latin typeface="Book Antiqua" panose="02040602050305030304" pitchFamily="18" charset="0"/>
              </a:rPr>
              <a:t>staff </a:t>
            </a:r>
            <a:r>
              <a:rPr lang="en-US" sz="1800" dirty="0" smtClean="0">
                <a:solidFill>
                  <a:srgbClr val="002060"/>
                </a:solidFill>
                <a:latin typeface="Book Antiqua" panose="02040602050305030304" pitchFamily="18" charset="0"/>
              </a:rPr>
              <a:t>training and study visit </a:t>
            </a:r>
          </a:p>
          <a:p>
            <a:r>
              <a:rPr lang="en-US" sz="1800" dirty="0" smtClean="0">
                <a:solidFill>
                  <a:srgbClr val="002060"/>
                </a:solidFill>
                <a:latin typeface="Book Antiqua" panose="02040602050305030304" pitchFamily="18" charset="0"/>
              </a:rPr>
              <a:t>Messina, 19</a:t>
            </a:r>
            <a:r>
              <a:rPr lang="en-GB" sz="1800" baseline="30000" dirty="0" err="1" smtClean="0">
                <a:solidFill>
                  <a:srgbClr val="002060"/>
                </a:solidFill>
                <a:latin typeface="Book Antiqua" panose="02040602050305030304" pitchFamily="18" charset="0"/>
              </a:rPr>
              <a:t>th</a:t>
            </a:r>
            <a:r>
              <a:rPr lang="sr-Latn-BA" sz="1800" dirty="0" smtClean="0">
                <a:solidFill>
                  <a:srgbClr val="002060"/>
                </a:solidFill>
                <a:latin typeface="Book Antiqua" panose="02040602050305030304" pitchFamily="18" charset="0"/>
              </a:rPr>
              <a:t> </a:t>
            </a:r>
            <a:r>
              <a:rPr lang="it-IT" sz="1800" dirty="0" smtClean="0">
                <a:solidFill>
                  <a:srgbClr val="002060"/>
                </a:solidFill>
                <a:latin typeface="Book Antiqua" panose="02040602050305030304" pitchFamily="18" charset="0"/>
              </a:rPr>
              <a:t>-21</a:t>
            </a:r>
            <a:r>
              <a:rPr lang="it-IT" sz="1800" baseline="30000" dirty="0" smtClean="0">
                <a:solidFill>
                  <a:srgbClr val="002060"/>
                </a:solidFill>
                <a:latin typeface="Book Antiqua" panose="02040602050305030304" pitchFamily="18" charset="0"/>
              </a:rPr>
              <a:t>st</a:t>
            </a:r>
            <a:r>
              <a:rPr lang="it-IT" sz="1800" dirty="0" smtClean="0">
                <a:solidFill>
                  <a:srgbClr val="002060"/>
                </a:solidFill>
                <a:latin typeface="Book Antiqua" panose="02040602050305030304" pitchFamily="18" charset="0"/>
              </a:rPr>
              <a:t> </a:t>
            </a:r>
            <a:r>
              <a:rPr lang="it-IT" sz="1800" dirty="0" err="1" smtClean="0">
                <a:solidFill>
                  <a:srgbClr val="002060"/>
                </a:solidFill>
                <a:latin typeface="Book Antiqua" panose="02040602050305030304" pitchFamily="18" charset="0"/>
              </a:rPr>
              <a:t>September</a:t>
            </a:r>
            <a:r>
              <a:rPr lang="it-IT" sz="1800" dirty="0" smtClean="0">
                <a:solidFill>
                  <a:srgbClr val="002060"/>
                </a:solidFill>
                <a:latin typeface="Book Antiqua" panose="02040602050305030304" pitchFamily="18" charset="0"/>
              </a:rPr>
              <a:t> </a:t>
            </a:r>
            <a:r>
              <a:rPr lang="sr-Latn-BA" sz="1800" dirty="0" smtClean="0">
                <a:solidFill>
                  <a:srgbClr val="002060"/>
                </a:solidFill>
                <a:latin typeface="Book Antiqua" panose="02040602050305030304" pitchFamily="18" charset="0"/>
              </a:rPr>
              <a:t>2017</a:t>
            </a:r>
            <a:endParaRPr lang="bs-Latn-BA" sz="1800" dirty="0">
              <a:solidFill>
                <a:srgbClr val="002060"/>
              </a:solidFill>
              <a:latin typeface="Book Antiqua" panose="02040602050305030304" pitchFamily="18" charset="0"/>
            </a:endParaRPr>
          </a:p>
        </p:txBody>
      </p:sp>
      <p:pic>
        <p:nvPicPr>
          <p:cNvPr id="11" name="Picture 10"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539554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err="1" smtClean="0">
                <a:solidFill>
                  <a:srgbClr val="419182"/>
                </a:solidFill>
                <a:latin typeface="Book Antiqua" panose="02040602050305030304" pitchFamily="18" charset="0"/>
              </a:rPr>
              <a:t>Flood</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damages</a:t>
            </a:r>
            <a:endParaRPr lang="bs-Latn-BA" dirty="0">
              <a:solidFill>
                <a:srgbClr val="419182"/>
              </a:solidFill>
              <a:latin typeface="Book Antiqua" panose="02040602050305030304" pitchFamily="18" charset="0"/>
            </a:endParaRPr>
          </a:p>
        </p:txBody>
      </p:sp>
      <p:sp>
        <p:nvSpPr>
          <p:cNvPr id="2" name="Rettangolo 1"/>
          <p:cNvSpPr/>
          <p:nvPr/>
        </p:nvSpPr>
        <p:spPr>
          <a:xfrm>
            <a:off x="252000" y="1524000"/>
            <a:ext cx="8640000" cy="1754326"/>
          </a:xfrm>
          <a:prstGeom prst="rect">
            <a:avLst/>
          </a:prstGeom>
        </p:spPr>
        <p:txBody>
          <a:bodyPr>
            <a:spAutoFit/>
          </a:bodyPr>
          <a:lstStyle/>
          <a:p>
            <a:pPr marL="285750" indent="-285750" algn="just">
              <a:buFont typeface="Wingdings" panose="05000000000000000000" pitchFamily="2" charset="2"/>
              <a:buChar char="Ø"/>
            </a:pPr>
            <a:r>
              <a:rPr lang="en-US" dirty="0">
                <a:latin typeface="Book Antiqua" panose="02040602050305030304" pitchFamily="18" charset="0"/>
              </a:rPr>
              <a:t>Damage assessment of natural hazards supplies crucial information to decision support and policy development in the fields of natural hazard management and adaptation planning to climate change. </a:t>
            </a:r>
          </a:p>
          <a:p>
            <a:pPr marL="285750" indent="-285750" algn="just">
              <a:buFont typeface="Wingdings" panose="05000000000000000000" pitchFamily="2" charset="2"/>
              <a:buChar char="Ø"/>
            </a:pPr>
            <a:r>
              <a:rPr lang="en-US" dirty="0">
                <a:latin typeface="Book Antiqua" panose="02040602050305030304" pitchFamily="18" charset="0"/>
              </a:rPr>
              <a:t>As flood risk management is becoming the dominant approach of flood control policies throughout Europe, the estimation of economic flood damage is gaining greater importance, but it still represents a challenge. </a:t>
            </a:r>
            <a:endParaRPr lang="it-IT" dirty="0">
              <a:latin typeface="Book Antiqua" panose="02040602050305030304" pitchFamily="18" charset="0"/>
            </a:endParaRPr>
          </a:p>
        </p:txBody>
      </p:sp>
      <p:graphicFrame>
        <p:nvGraphicFramePr>
          <p:cNvPr id="9" name="Tabella 8"/>
          <p:cNvGraphicFramePr>
            <a:graphicFrameLocks noGrp="1"/>
          </p:cNvGraphicFramePr>
          <p:nvPr>
            <p:extLst>
              <p:ext uri="{D42A27DB-BD31-4B8C-83A1-F6EECF244321}">
                <p14:modId xmlns:p14="http://schemas.microsoft.com/office/powerpoint/2010/main" xmlns="" val="2387813319"/>
              </p:ext>
            </p:extLst>
          </p:nvPr>
        </p:nvGraphicFramePr>
        <p:xfrm>
          <a:off x="252000" y="3637280"/>
          <a:ext cx="8640000" cy="2687320"/>
        </p:xfrm>
        <a:graphic>
          <a:graphicData uri="http://schemas.openxmlformats.org/drawingml/2006/table">
            <a:tbl>
              <a:tblPr firstRow="1" bandRow="1">
                <a:tableStyleId>{5940675A-B579-460E-94D1-54222C63F5DA}</a:tableStyleId>
              </a:tblPr>
              <a:tblGrid>
                <a:gridCol w="1702666"/>
                <a:gridCol w="3507641"/>
                <a:gridCol w="3429693"/>
              </a:tblGrid>
              <a:tr h="370840">
                <a:tc>
                  <a:txBody>
                    <a:bodyPr/>
                    <a:lstStyle/>
                    <a:p>
                      <a:pPr algn="ctr"/>
                      <a:endParaRPr lang="it-IT" sz="1600" dirty="0">
                        <a:latin typeface="Book Antiqua" panose="02040602050305030304" pitchFamily="18" charset="0"/>
                      </a:endParaRPr>
                    </a:p>
                  </a:txBody>
                  <a:tcPr/>
                </a:tc>
                <a:tc>
                  <a:txBody>
                    <a:bodyPr/>
                    <a:lstStyle/>
                    <a:p>
                      <a:pPr algn="ctr"/>
                      <a:r>
                        <a:rPr lang="it-IT" sz="1600" b="1" dirty="0" smtClean="0">
                          <a:latin typeface="Book Antiqua" panose="02040602050305030304" pitchFamily="18" charset="0"/>
                        </a:rPr>
                        <a:t>Direct</a:t>
                      </a:r>
                      <a:endParaRPr lang="it-IT" sz="1600" b="1" dirty="0">
                        <a:latin typeface="Book Antiqua" panose="02040602050305030304" pitchFamily="18" charset="0"/>
                      </a:endParaRPr>
                    </a:p>
                  </a:txBody>
                  <a:tcPr/>
                </a:tc>
                <a:tc>
                  <a:txBody>
                    <a:bodyPr/>
                    <a:lstStyle/>
                    <a:p>
                      <a:pPr algn="ctr"/>
                      <a:r>
                        <a:rPr lang="it-IT" sz="1600" b="1" dirty="0" err="1" smtClean="0">
                          <a:latin typeface="Book Antiqua" panose="02040602050305030304" pitchFamily="18" charset="0"/>
                        </a:rPr>
                        <a:t>Indirect</a:t>
                      </a:r>
                      <a:endParaRPr lang="it-IT" sz="1600" b="1" dirty="0">
                        <a:latin typeface="Book Antiqua" panose="02040602050305030304" pitchFamily="18" charset="0"/>
                      </a:endParaRPr>
                    </a:p>
                  </a:txBody>
                  <a:tcPr/>
                </a:tc>
              </a:tr>
              <a:tr h="370840">
                <a:tc>
                  <a:txBody>
                    <a:bodyPr/>
                    <a:lstStyle/>
                    <a:p>
                      <a:pPr algn="ctr"/>
                      <a:r>
                        <a:rPr lang="it-IT" sz="1600" b="1" dirty="0" err="1" smtClean="0">
                          <a:latin typeface="Book Antiqua" panose="02040602050305030304" pitchFamily="18" charset="0"/>
                        </a:rPr>
                        <a:t>Tangible</a:t>
                      </a:r>
                      <a:endParaRPr lang="it-IT" sz="1600" b="1" dirty="0">
                        <a:latin typeface="Book Antiqua" panose="02040602050305030304" pitchFamily="18" charset="0"/>
                      </a:endParaRPr>
                    </a:p>
                  </a:txBody>
                  <a:tcPr/>
                </a:tc>
                <a:tc>
                  <a:txBody>
                    <a:bodyPr/>
                    <a:lstStyle/>
                    <a:p>
                      <a:pPr algn="ctr"/>
                      <a:r>
                        <a:rPr lang="it-IT" sz="1400" dirty="0" err="1" smtClean="0">
                          <a:latin typeface="Book Antiqua" panose="02040602050305030304" pitchFamily="18" charset="0"/>
                        </a:rPr>
                        <a:t>Damage</a:t>
                      </a:r>
                      <a:r>
                        <a:rPr lang="it-IT" sz="1400" baseline="0" dirty="0" smtClean="0">
                          <a:latin typeface="Book Antiqua" panose="02040602050305030304" pitchFamily="18" charset="0"/>
                        </a:rPr>
                        <a:t> to </a:t>
                      </a:r>
                      <a:r>
                        <a:rPr lang="it-IT" sz="1400" baseline="0" dirty="0" err="1" smtClean="0">
                          <a:latin typeface="Book Antiqua" panose="02040602050305030304" pitchFamily="18" charset="0"/>
                        </a:rPr>
                        <a:t>buildings</a:t>
                      </a:r>
                      <a:r>
                        <a:rPr lang="it-IT" sz="1400" baseline="0" dirty="0" smtClean="0">
                          <a:latin typeface="Book Antiqua" panose="02040602050305030304" pitchFamily="18" charset="0"/>
                        </a:rPr>
                        <a:t> and </a:t>
                      </a:r>
                      <a:r>
                        <a:rPr lang="it-IT" sz="1400" baseline="0" dirty="0" err="1" smtClean="0">
                          <a:latin typeface="Book Antiqua" panose="02040602050305030304" pitchFamily="18" charset="0"/>
                        </a:rPr>
                        <a:t>contents</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disruption</a:t>
                      </a:r>
                      <a:r>
                        <a:rPr lang="it-IT" sz="1400" baseline="0" dirty="0" smtClean="0">
                          <a:latin typeface="Book Antiqua" panose="02040602050305030304" pitchFamily="18" charset="0"/>
                        </a:rPr>
                        <a:t> of </a:t>
                      </a:r>
                      <a:r>
                        <a:rPr lang="it-IT" sz="1400" baseline="0" dirty="0" err="1" smtClean="0">
                          <a:latin typeface="Book Antiqua" panose="02040602050305030304" pitchFamily="18" charset="0"/>
                        </a:rPr>
                        <a:t>infrastructures</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erosion</a:t>
                      </a:r>
                      <a:r>
                        <a:rPr lang="it-IT" sz="1400" baseline="0" dirty="0" smtClean="0">
                          <a:latin typeface="Book Antiqua" panose="02040602050305030304" pitchFamily="18" charset="0"/>
                        </a:rPr>
                        <a:t> of </a:t>
                      </a:r>
                      <a:r>
                        <a:rPr lang="it-IT" sz="1400" baseline="0" dirty="0" err="1" smtClean="0">
                          <a:latin typeface="Book Antiqua" panose="02040602050305030304" pitchFamily="18" charset="0"/>
                        </a:rPr>
                        <a:t>agricultural</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fields</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costs</a:t>
                      </a:r>
                      <a:r>
                        <a:rPr lang="it-IT" sz="1400" baseline="0" dirty="0" smtClean="0">
                          <a:latin typeface="Book Antiqua" panose="02040602050305030304" pitchFamily="18" charset="0"/>
                        </a:rPr>
                        <a:t> of </a:t>
                      </a:r>
                      <a:r>
                        <a:rPr lang="it-IT" sz="1400" baseline="0" dirty="0" err="1" smtClean="0">
                          <a:latin typeface="Book Antiqua" panose="02040602050305030304" pitchFamily="18" charset="0"/>
                        </a:rPr>
                        <a:t>evacuation</a:t>
                      </a:r>
                      <a:r>
                        <a:rPr lang="it-IT" sz="1400" baseline="0" dirty="0" smtClean="0">
                          <a:latin typeface="Book Antiqua" panose="02040602050305030304" pitchFamily="18" charset="0"/>
                        </a:rPr>
                        <a:t> and rescue; interruption of </a:t>
                      </a:r>
                      <a:r>
                        <a:rPr lang="it-IT" sz="1400" baseline="0" dirty="0" err="1" smtClean="0">
                          <a:latin typeface="Book Antiqua" panose="02040602050305030304" pitchFamily="18" charset="0"/>
                        </a:rPr>
                        <a:t>economic</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activities</a:t>
                      </a:r>
                      <a:r>
                        <a:rPr lang="it-IT" sz="1400" baseline="0" dirty="0" smtClean="0">
                          <a:latin typeface="Book Antiqua" panose="02040602050305030304" pitchFamily="18" charset="0"/>
                        </a:rPr>
                        <a:t> inside the </a:t>
                      </a:r>
                      <a:r>
                        <a:rPr lang="it-IT" sz="1400" baseline="0" dirty="0" err="1" smtClean="0">
                          <a:latin typeface="Book Antiqua" panose="02040602050305030304" pitchFamily="18" charset="0"/>
                        </a:rPr>
                        <a:t>flooded</a:t>
                      </a:r>
                      <a:r>
                        <a:rPr lang="it-IT" sz="1400" baseline="0" dirty="0" smtClean="0">
                          <a:latin typeface="Book Antiqua" panose="02040602050305030304" pitchFamily="18" charset="0"/>
                        </a:rPr>
                        <a:t> area; </a:t>
                      </a:r>
                      <a:r>
                        <a:rPr lang="it-IT" sz="1400" baseline="0" dirty="0" err="1" smtClean="0">
                          <a:latin typeface="Book Antiqua" panose="02040602050305030304" pitchFamily="18" charset="0"/>
                        </a:rPr>
                        <a:t>clean</a:t>
                      </a:r>
                      <a:r>
                        <a:rPr lang="it-IT" sz="1400" baseline="0" dirty="0" smtClean="0">
                          <a:latin typeface="Book Antiqua" panose="02040602050305030304" pitchFamily="18" charset="0"/>
                        </a:rPr>
                        <a:t>-up </a:t>
                      </a:r>
                      <a:r>
                        <a:rPr lang="it-IT" sz="1400" baseline="0" dirty="0" err="1" smtClean="0">
                          <a:latin typeface="Book Antiqua" panose="02040602050305030304" pitchFamily="18" charset="0"/>
                        </a:rPr>
                        <a:t>costs</a:t>
                      </a:r>
                      <a:r>
                        <a:rPr lang="it-IT" sz="1400" baseline="0" dirty="0" smtClean="0">
                          <a:latin typeface="Book Antiqua" panose="02040602050305030304" pitchFamily="18" charset="0"/>
                        </a:rPr>
                        <a:t>.</a:t>
                      </a:r>
                      <a:endParaRPr lang="it-IT" sz="1400" dirty="0">
                        <a:latin typeface="Book Antiqua" panose="02040602050305030304" pitchFamily="18" charset="0"/>
                      </a:endParaRPr>
                    </a:p>
                  </a:txBody>
                  <a:tcPr/>
                </a:tc>
                <a:tc>
                  <a:txBody>
                    <a:bodyPr/>
                    <a:lstStyle/>
                    <a:p>
                      <a:pPr algn="ctr"/>
                      <a:r>
                        <a:rPr lang="en-US" sz="1400" dirty="0" smtClean="0">
                          <a:latin typeface="Book Antiqua" panose="02040602050305030304" pitchFamily="18" charset="0"/>
                        </a:rPr>
                        <a:t>Interruption of public services outside the flooded area; economic losses</a:t>
                      </a:r>
                      <a:r>
                        <a:rPr lang="en-US" sz="1400" baseline="0" dirty="0" smtClean="0">
                          <a:latin typeface="Book Antiqua" panose="02040602050305030304" pitchFamily="18" charset="0"/>
                        </a:rPr>
                        <a:t> of companies outside the flooded areas; costs caused by the interruption of transport infrastructures; businesses migration.</a:t>
                      </a:r>
                      <a:endParaRPr lang="it-IT" sz="1400" dirty="0">
                        <a:latin typeface="Book Antiqua" panose="02040602050305030304" pitchFamily="18" charset="0"/>
                      </a:endParaRPr>
                    </a:p>
                  </a:txBody>
                  <a:tcPr/>
                </a:tc>
              </a:tr>
              <a:tr h="370840">
                <a:tc>
                  <a:txBody>
                    <a:bodyPr/>
                    <a:lstStyle/>
                    <a:p>
                      <a:pPr algn="ctr"/>
                      <a:r>
                        <a:rPr lang="it-IT" sz="1600" b="1" dirty="0" err="1" smtClean="0">
                          <a:latin typeface="Book Antiqua" panose="02040602050305030304" pitchFamily="18" charset="0"/>
                        </a:rPr>
                        <a:t>Intangible</a:t>
                      </a:r>
                      <a:endParaRPr lang="it-IT" sz="1600" b="1" dirty="0">
                        <a:latin typeface="Book Antiqua" panose="02040602050305030304" pitchFamily="18" charset="0"/>
                      </a:endParaRPr>
                    </a:p>
                  </a:txBody>
                  <a:tcPr/>
                </a:tc>
                <a:tc>
                  <a:txBody>
                    <a:bodyPr/>
                    <a:lstStyle/>
                    <a:p>
                      <a:pPr algn="ctr"/>
                      <a:r>
                        <a:rPr lang="it-IT" sz="1400" dirty="0" err="1" smtClean="0">
                          <a:latin typeface="Book Antiqua" panose="02040602050305030304" pitchFamily="18" charset="0"/>
                        </a:rPr>
                        <a:t>Casualties</a:t>
                      </a:r>
                      <a:r>
                        <a:rPr lang="it-IT" sz="1400" dirty="0" smtClean="0">
                          <a:latin typeface="Book Antiqua" panose="02040602050305030304" pitchFamily="18" charset="0"/>
                        </a:rPr>
                        <a:t>; </a:t>
                      </a:r>
                      <a:r>
                        <a:rPr lang="it-IT" sz="1400" dirty="0" err="1" smtClean="0">
                          <a:latin typeface="Book Antiqua" panose="02040602050305030304" pitchFamily="18" charset="0"/>
                        </a:rPr>
                        <a:t>accidents</a:t>
                      </a:r>
                      <a:r>
                        <a:rPr lang="it-IT" sz="1400" dirty="0" smtClean="0">
                          <a:latin typeface="Book Antiqua" panose="02040602050305030304" pitchFamily="18" charset="0"/>
                        </a:rPr>
                        <a:t>;</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loss</a:t>
                      </a:r>
                      <a:r>
                        <a:rPr lang="it-IT" sz="1400" baseline="0" dirty="0" smtClean="0">
                          <a:latin typeface="Book Antiqua" panose="02040602050305030304" pitchFamily="18" charset="0"/>
                        </a:rPr>
                        <a:t> of </a:t>
                      </a:r>
                      <a:r>
                        <a:rPr lang="it-IT" sz="1400" baseline="0" dirty="0" err="1" smtClean="0">
                          <a:latin typeface="Book Antiqua" panose="02040602050305030304" pitchFamily="18" charset="0"/>
                        </a:rPr>
                        <a:t>objects</a:t>
                      </a:r>
                      <a:r>
                        <a:rPr lang="it-IT" sz="1400" baseline="0" dirty="0" smtClean="0">
                          <a:latin typeface="Book Antiqua" panose="02040602050305030304" pitchFamily="18" charset="0"/>
                        </a:rPr>
                        <a:t> with an </a:t>
                      </a:r>
                      <a:r>
                        <a:rPr lang="it-IT" sz="1400" baseline="0" dirty="0" err="1" smtClean="0">
                          <a:latin typeface="Book Antiqua" panose="02040602050305030304" pitchFamily="18" charset="0"/>
                        </a:rPr>
                        <a:t>affective</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value</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psycological</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uneasiness</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damages</a:t>
                      </a:r>
                      <a:r>
                        <a:rPr lang="it-IT" sz="1400" baseline="0" dirty="0" smtClean="0">
                          <a:latin typeface="Book Antiqua" panose="02040602050305030304" pitchFamily="18" charset="0"/>
                        </a:rPr>
                        <a:t> to cultural </a:t>
                      </a:r>
                      <a:r>
                        <a:rPr lang="it-IT" sz="1400" baseline="0" dirty="0" err="1" smtClean="0">
                          <a:latin typeface="Book Antiqua" panose="02040602050305030304" pitchFamily="18" charset="0"/>
                        </a:rPr>
                        <a:t>heritage</a:t>
                      </a:r>
                      <a:r>
                        <a:rPr lang="it-IT" sz="1400" baseline="0" dirty="0" smtClean="0">
                          <a:latin typeface="Book Antiqua" panose="02040602050305030304" pitchFamily="18" charset="0"/>
                        </a:rPr>
                        <a:t>; </a:t>
                      </a:r>
                      <a:r>
                        <a:rPr lang="it-IT" sz="1400" baseline="0" dirty="0" err="1" smtClean="0">
                          <a:latin typeface="Book Antiqua" panose="02040602050305030304" pitchFamily="18" charset="0"/>
                        </a:rPr>
                        <a:t>environmental</a:t>
                      </a:r>
                      <a:r>
                        <a:rPr lang="it-IT" sz="1400" baseline="0" dirty="0" smtClean="0">
                          <a:latin typeface="Book Antiqua" panose="02040602050305030304" pitchFamily="18" charset="0"/>
                        </a:rPr>
                        <a:t> impact. </a:t>
                      </a:r>
                      <a:endParaRPr lang="it-IT" sz="1400" dirty="0">
                        <a:latin typeface="Book Antiqua" panose="02040602050305030304" pitchFamily="18" charset="0"/>
                      </a:endParaRPr>
                    </a:p>
                  </a:txBody>
                  <a:tcPr/>
                </a:tc>
                <a:tc>
                  <a:txBody>
                    <a:bodyPr/>
                    <a:lstStyle/>
                    <a:p>
                      <a:pPr algn="ctr"/>
                      <a:r>
                        <a:rPr lang="it-IT" sz="1400" dirty="0" err="1" smtClean="0">
                          <a:latin typeface="Book Antiqua" panose="02040602050305030304" pitchFamily="18" charset="0"/>
                        </a:rPr>
                        <a:t>Anxiety</a:t>
                      </a:r>
                      <a:r>
                        <a:rPr lang="it-IT" sz="1400" dirty="0" smtClean="0">
                          <a:latin typeface="Book Antiqua" panose="02040602050305030304" pitchFamily="18" charset="0"/>
                        </a:rPr>
                        <a:t>; </a:t>
                      </a:r>
                      <a:r>
                        <a:rPr lang="it-IT" sz="1400" dirty="0" err="1" smtClean="0">
                          <a:latin typeface="Book Antiqua" panose="02040602050305030304" pitchFamily="18" charset="0"/>
                        </a:rPr>
                        <a:t>loss</a:t>
                      </a:r>
                      <a:r>
                        <a:rPr lang="it-IT" sz="1400" dirty="0" smtClean="0">
                          <a:latin typeface="Book Antiqua" panose="02040602050305030304" pitchFamily="18" charset="0"/>
                        </a:rPr>
                        <a:t> of trust in </a:t>
                      </a:r>
                      <a:r>
                        <a:rPr lang="it-IT" sz="1400" dirty="0" err="1" smtClean="0">
                          <a:latin typeface="Book Antiqua" panose="02040602050305030304" pitchFamily="18" charset="0"/>
                        </a:rPr>
                        <a:t>authorities</a:t>
                      </a:r>
                      <a:r>
                        <a:rPr lang="it-IT" sz="1400" dirty="0" smtClean="0">
                          <a:latin typeface="Book Antiqua" panose="02040602050305030304" pitchFamily="18" charset="0"/>
                        </a:rPr>
                        <a:t>.</a:t>
                      </a:r>
                      <a:endParaRPr lang="it-IT" sz="1400" dirty="0">
                        <a:latin typeface="Book Antiqua" panose="02040602050305030304" pitchFamily="18" charset="0"/>
                      </a:endParaRPr>
                    </a:p>
                  </a:txBody>
                  <a:tcPr/>
                </a:tc>
              </a:tr>
            </a:tbl>
          </a:graphicData>
        </a:graphic>
      </p:graphicFrame>
      <p:pic>
        <p:nvPicPr>
          <p:cNvPr id="11" name="Picture 10"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33297495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err="1" smtClean="0">
                <a:solidFill>
                  <a:srgbClr val="419182"/>
                </a:solidFill>
                <a:latin typeface="Book Antiqua" panose="02040602050305030304" pitchFamily="18" charset="0"/>
              </a:rPr>
              <a:t>Influencing</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variables</a:t>
            </a:r>
            <a:r>
              <a:rPr lang="it-IT" dirty="0" smtClean="0">
                <a:solidFill>
                  <a:srgbClr val="419182"/>
                </a:solidFill>
                <a:latin typeface="Book Antiqua" panose="02040602050305030304" pitchFamily="18" charset="0"/>
              </a:rPr>
              <a:t> in </a:t>
            </a:r>
            <a:r>
              <a:rPr lang="it-IT" dirty="0" err="1" smtClean="0">
                <a:solidFill>
                  <a:srgbClr val="419182"/>
                </a:solidFill>
                <a:latin typeface="Book Antiqua" panose="02040602050305030304" pitchFamily="18" charset="0"/>
              </a:rPr>
              <a:t>flood</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damage</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assessment</a:t>
            </a:r>
            <a:endParaRPr lang="bs-Latn-BA" dirty="0">
              <a:solidFill>
                <a:srgbClr val="419182"/>
              </a:solidFill>
              <a:latin typeface="Book Antiqua" panose="02040602050305030304" pitchFamily="18" charset="0"/>
            </a:endParaRPr>
          </a:p>
        </p:txBody>
      </p:sp>
      <p:pic>
        <p:nvPicPr>
          <p:cNvPr id="3" name="Immagine 2"/>
          <p:cNvPicPr>
            <a:picLocks noChangeAspect="1"/>
          </p:cNvPicPr>
          <p:nvPr/>
        </p:nvPicPr>
        <p:blipFill>
          <a:blip r:embed="rId5" cstate="print"/>
          <a:stretch>
            <a:fillRect/>
          </a:stretch>
        </p:blipFill>
        <p:spPr>
          <a:xfrm>
            <a:off x="972000" y="1371600"/>
            <a:ext cx="7200000" cy="4791338"/>
          </a:xfrm>
          <a:prstGeom prst="rect">
            <a:avLst/>
          </a:prstGeom>
        </p:spPr>
      </p:pic>
      <p:sp>
        <p:nvSpPr>
          <p:cNvPr id="11" name="Rettangolo 10"/>
          <p:cNvSpPr/>
          <p:nvPr/>
        </p:nvSpPr>
        <p:spPr>
          <a:xfrm>
            <a:off x="252000" y="6135469"/>
            <a:ext cx="8640000" cy="646331"/>
          </a:xfrm>
          <a:prstGeom prst="rect">
            <a:avLst/>
          </a:prstGeom>
        </p:spPr>
        <p:txBody>
          <a:bodyPr>
            <a:spAutoFit/>
          </a:bodyPr>
          <a:lstStyle/>
          <a:p>
            <a:pPr algn="ctr"/>
            <a:r>
              <a:rPr lang="en-US" dirty="0" err="1" smtClean="0">
                <a:latin typeface="Book Antiqua" panose="02040602050305030304" pitchFamily="18" charset="0"/>
              </a:rPr>
              <a:t>Thieken</a:t>
            </a:r>
            <a:r>
              <a:rPr lang="en-US" dirty="0" smtClean="0">
                <a:latin typeface="Book Antiqua" panose="02040602050305030304" pitchFamily="18" charset="0"/>
              </a:rPr>
              <a:t> et al. </a:t>
            </a:r>
            <a:r>
              <a:rPr lang="en-US" dirty="0">
                <a:latin typeface="Book Antiqua" panose="02040602050305030304" pitchFamily="18" charset="0"/>
              </a:rPr>
              <a:t>(2005). Flood damage and influencing factors: New insights from the August 2002 flood in Germany. Water Resources Research</a:t>
            </a:r>
            <a:endParaRPr lang="it-IT" dirty="0">
              <a:latin typeface="Book Antiqua" panose="02040602050305030304" pitchFamily="18" charset="0"/>
            </a:endParaRPr>
          </a:p>
        </p:txBody>
      </p:sp>
      <p:pic>
        <p:nvPicPr>
          <p:cNvPr id="12" name="Picture 11" descr="eu_flag_co_funded_pos_[rgb]_right.jpg"/>
          <p:cNvPicPr/>
          <p:nvPr/>
        </p:nvPicPr>
        <p:blipFill>
          <a:blip r:embed="rId6"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6361653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7"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err="1" smtClean="0">
                <a:solidFill>
                  <a:srgbClr val="419182"/>
                </a:solidFill>
                <a:latin typeface="Book Antiqua" panose="02040602050305030304" pitchFamily="18" charset="0"/>
              </a:rPr>
              <a:t>Spatial</a:t>
            </a:r>
            <a:r>
              <a:rPr lang="it-IT" dirty="0" smtClean="0">
                <a:solidFill>
                  <a:srgbClr val="419182"/>
                </a:solidFill>
                <a:latin typeface="Book Antiqua" panose="02040602050305030304" pitchFamily="18" charset="0"/>
              </a:rPr>
              <a:t> and </a:t>
            </a:r>
            <a:r>
              <a:rPr lang="it-IT" dirty="0" err="1" smtClean="0">
                <a:solidFill>
                  <a:srgbClr val="419182"/>
                </a:solidFill>
                <a:latin typeface="Book Antiqua" panose="02040602050305030304" pitchFamily="18" charset="0"/>
              </a:rPr>
              <a:t>temporal</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scales</a:t>
            </a:r>
            <a:endParaRPr lang="bs-Latn-BA" dirty="0">
              <a:solidFill>
                <a:srgbClr val="419182"/>
              </a:solidFill>
              <a:latin typeface="Book Antiqua" panose="02040602050305030304" pitchFamily="18" charset="0"/>
            </a:endParaRPr>
          </a:p>
        </p:txBody>
      </p:sp>
      <p:sp>
        <p:nvSpPr>
          <p:cNvPr id="2" name="Rettangolo 1"/>
          <p:cNvSpPr/>
          <p:nvPr/>
        </p:nvSpPr>
        <p:spPr>
          <a:xfrm>
            <a:off x="252000" y="1905000"/>
            <a:ext cx="8640000" cy="4524315"/>
          </a:xfrm>
          <a:prstGeom prst="rect">
            <a:avLst/>
          </a:prstGeom>
        </p:spPr>
        <p:txBody>
          <a:bodyPr>
            <a:spAutoFit/>
          </a:bodyPr>
          <a:lstStyle/>
          <a:p>
            <a:pPr marL="285750" indent="-285750">
              <a:buFont typeface="Wingdings" panose="05000000000000000000" pitchFamily="2" charset="2"/>
              <a:buChar char="Ø"/>
            </a:pPr>
            <a:r>
              <a:rPr lang="en-US" dirty="0">
                <a:solidFill>
                  <a:srgbClr val="000000"/>
                </a:solidFill>
                <a:latin typeface="Book Antiqua" panose="02040602050305030304" pitchFamily="18" charset="0"/>
              </a:rPr>
              <a:t>The damage analysis can be carried out at different spatial and temporal scales. This information is important and becomes central when comparing different methodologies and applying them to different contests in respect to the one they are developed for. </a:t>
            </a:r>
          </a:p>
          <a:p>
            <a:pPr marL="285750" indent="-285750">
              <a:buFont typeface="Wingdings" panose="05000000000000000000" pitchFamily="2" charset="2"/>
              <a:buChar char="Ø"/>
            </a:pPr>
            <a:r>
              <a:rPr lang="en-US" dirty="0">
                <a:solidFill>
                  <a:srgbClr val="000000"/>
                </a:solidFill>
                <a:latin typeface="Book Antiqua" panose="02040602050305030304" pitchFamily="18" charset="0"/>
              </a:rPr>
              <a:t>About the spatial scales, the data can be referred </a:t>
            </a:r>
            <a:r>
              <a:rPr lang="en-US" dirty="0" smtClean="0">
                <a:solidFill>
                  <a:srgbClr val="000000"/>
                </a:solidFill>
                <a:latin typeface="Book Antiqua" panose="02040602050305030304" pitchFamily="18" charset="0"/>
              </a:rPr>
              <a:t>to micro-scale, </a:t>
            </a:r>
            <a:r>
              <a:rPr lang="en-US" dirty="0" err="1" smtClean="0">
                <a:solidFill>
                  <a:srgbClr val="000000"/>
                </a:solidFill>
                <a:latin typeface="Book Antiqua" panose="02040602050305030304" pitchFamily="18" charset="0"/>
              </a:rPr>
              <a:t>meso</a:t>
            </a:r>
            <a:r>
              <a:rPr lang="en-US" dirty="0" smtClean="0">
                <a:solidFill>
                  <a:srgbClr val="000000"/>
                </a:solidFill>
                <a:latin typeface="Book Antiqua" panose="02040602050305030304" pitchFamily="18" charset="0"/>
              </a:rPr>
              <a:t>-scale, macro-scale.</a:t>
            </a:r>
            <a:endParaRPr lang="it-IT" dirty="0">
              <a:solidFill>
                <a:srgbClr val="000000"/>
              </a:solidFill>
              <a:latin typeface="Book Antiqua" panose="02040602050305030304" pitchFamily="18" charset="0"/>
            </a:endParaRPr>
          </a:p>
          <a:p>
            <a:pPr marL="285750" indent="-285750">
              <a:buFont typeface="Wingdings" panose="05000000000000000000" pitchFamily="2" charset="2"/>
              <a:buChar char="Ø"/>
            </a:pPr>
            <a:r>
              <a:rPr lang="en-US" dirty="0">
                <a:solidFill>
                  <a:srgbClr val="000000"/>
                </a:solidFill>
                <a:latin typeface="Book Antiqua" panose="02040602050305030304" pitchFamily="18" charset="0"/>
              </a:rPr>
              <a:t>Methodologies (e.g. damage functions) developed for a specific spatial scale need upscaling and downscaling procedures to be adapted to other scales’ analyses. </a:t>
            </a:r>
            <a:endParaRPr lang="en-US" dirty="0" smtClean="0">
              <a:solidFill>
                <a:srgbClr val="000000"/>
              </a:solidFill>
              <a:latin typeface="Book Antiqua" panose="02040602050305030304" pitchFamily="18" charset="0"/>
            </a:endParaRPr>
          </a:p>
          <a:p>
            <a:pPr marL="285750" indent="-285750">
              <a:buFont typeface="Wingdings" panose="05000000000000000000" pitchFamily="2" charset="2"/>
              <a:buChar char="Ø"/>
            </a:pPr>
            <a:r>
              <a:rPr lang="en-US" dirty="0" smtClean="0">
                <a:solidFill>
                  <a:srgbClr val="000000"/>
                </a:solidFill>
                <a:latin typeface="Book Antiqua" panose="02040602050305030304" pitchFamily="18" charset="0"/>
              </a:rPr>
              <a:t>The </a:t>
            </a:r>
            <a:r>
              <a:rPr lang="en-US" dirty="0">
                <a:solidFill>
                  <a:srgbClr val="000000"/>
                </a:solidFill>
                <a:latin typeface="Book Antiqua" panose="02040602050305030304" pitchFamily="18" charset="0"/>
              </a:rPr>
              <a:t>same attention must be paid when using databases: the data collected have always a spatial scale and the instruments derived follow the same </a:t>
            </a:r>
            <a:r>
              <a:rPr lang="en-US" dirty="0" smtClean="0">
                <a:solidFill>
                  <a:srgbClr val="000000"/>
                </a:solidFill>
                <a:latin typeface="Book Antiqua" panose="02040602050305030304" pitchFamily="18" charset="0"/>
              </a:rPr>
              <a:t>scale.</a:t>
            </a:r>
          </a:p>
          <a:p>
            <a:pPr marL="285750" indent="-285750">
              <a:buFont typeface="Wingdings" panose="05000000000000000000" pitchFamily="2" charset="2"/>
              <a:buChar char="Ø"/>
            </a:pPr>
            <a:r>
              <a:rPr lang="en-US" dirty="0" smtClean="0">
                <a:solidFill>
                  <a:srgbClr val="000000"/>
                </a:solidFill>
                <a:latin typeface="Book Antiqua" panose="02040602050305030304" pitchFamily="18" charset="0"/>
              </a:rPr>
              <a:t>Regarding </a:t>
            </a:r>
            <a:r>
              <a:rPr lang="en-US" dirty="0">
                <a:solidFill>
                  <a:srgbClr val="000000"/>
                </a:solidFill>
                <a:latin typeface="Book Antiqua" panose="02040602050305030304" pitchFamily="18" charset="0"/>
              </a:rPr>
              <a:t>the temporal scale, flood can cause long-term consequences, such as health effects, which are not captured if a too short time horizon of the damage assessment is chosen. </a:t>
            </a:r>
          </a:p>
          <a:p>
            <a:pPr marL="285750" indent="-285750">
              <a:buFont typeface="Wingdings" panose="05000000000000000000" pitchFamily="2" charset="2"/>
              <a:buChar char="Ø"/>
            </a:pPr>
            <a:r>
              <a:rPr lang="en-US" dirty="0">
                <a:solidFill>
                  <a:srgbClr val="000000"/>
                </a:solidFill>
                <a:latin typeface="Book Antiqua" panose="02040602050305030304" pitchFamily="18" charset="0"/>
              </a:rPr>
              <a:t>There are not official or widely recognized definitions for spatial and temporal scales. </a:t>
            </a:r>
            <a:endParaRPr lang="it-IT" dirty="0">
              <a:solidFill>
                <a:srgbClr val="000000"/>
              </a:solidFill>
              <a:latin typeface="Book Antiqua" panose="02040602050305030304" pitchFamily="18" charset="0"/>
            </a:endParaRPr>
          </a:p>
        </p:txBody>
      </p:sp>
      <p:pic>
        <p:nvPicPr>
          <p:cNvPr id="11" name="Picture 10"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32983274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Immagin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9450" y="1693863"/>
            <a:ext cx="5245100"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pic>
      <p:pic>
        <p:nvPicPr>
          <p:cNvPr id="13" name="Immagine 1"/>
          <p:cNvPicPr>
            <a:picLocks noChangeAspect="1"/>
          </p:cNvPicPr>
          <p:nvPr/>
        </p:nvPicPr>
        <p:blipFill>
          <a:blip r:embed="rId3" cstate="print">
            <a:extLst>
              <a:ext uri="{28A0092B-C50C-407E-A947-70E740481C1C}">
                <a14:useLocalDpi xmlns:a14="http://schemas.microsoft.com/office/drawing/2010/main" xmlns="" val="0"/>
              </a:ext>
            </a:extLst>
          </a:blip>
          <a:srcRect l="38766" t="36333" r="7443" b="-529"/>
          <a:stretch>
            <a:fillRect/>
          </a:stretch>
        </p:blipFill>
        <p:spPr bwMode="auto">
          <a:xfrm>
            <a:off x="2268538" y="1644650"/>
            <a:ext cx="4606925" cy="490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5" cstate="print"/>
          <a:stretch>
            <a:fillRect/>
          </a:stretch>
        </p:blipFill>
        <p:spPr>
          <a:xfrm>
            <a:off x="0" y="0"/>
            <a:ext cx="1447800" cy="685800"/>
          </a:xfrm>
          <a:prstGeom prst="rect">
            <a:avLst/>
          </a:prstGeom>
        </p:spPr>
      </p:pic>
      <p:sp>
        <p:nvSpPr>
          <p:cNvPr id="18" name="Title 1"/>
          <p:cNvSpPr txBox="1">
            <a:spLocks/>
          </p:cNvSpPr>
          <p:nvPr/>
        </p:nvSpPr>
        <p:spPr>
          <a:xfrm>
            <a:off x="457200" y="774700"/>
            <a:ext cx="8229600" cy="7493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err="1" smtClean="0">
                <a:solidFill>
                  <a:srgbClr val="419182"/>
                </a:solidFill>
                <a:latin typeface="Book Antiqua" panose="02040602050305030304" pitchFamily="18" charset="0"/>
              </a:rPr>
              <a:t>Flood</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damage</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assessment</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methods</a:t>
            </a:r>
            <a:endParaRPr lang="bs-Latn-BA" dirty="0">
              <a:solidFill>
                <a:srgbClr val="419182"/>
              </a:solidFill>
              <a:latin typeface="Book Antiqua" panose="02040602050305030304" pitchFamily="18" charset="0"/>
            </a:endParaRPr>
          </a:p>
        </p:txBody>
      </p:sp>
    </p:spTree>
    <p:extLst>
      <p:ext uri="{BB962C8B-B14F-4D97-AF65-F5344CB8AC3E}">
        <p14:creationId xmlns:p14="http://schemas.microsoft.com/office/powerpoint/2010/main" xmlns="" val="30569969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4035"/>
                                        </p:tgtEl>
                                      </p:cBhvr>
                                    </p:animEffect>
                                    <p:set>
                                      <p:cBhvr>
                                        <p:cTn id="7" dur="1" fill="hold">
                                          <p:stCondLst>
                                            <p:cond delay="499"/>
                                          </p:stCondLst>
                                        </p:cTn>
                                        <p:tgtEl>
                                          <p:spTgt spid="4403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5" cstate="print"/>
          <a:stretch>
            <a:fillRect/>
          </a:stretch>
        </p:blipFill>
        <p:spPr>
          <a:xfrm>
            <a:off x="0" y="0"/>
            <a:ext cx="1447800" cy="685800"/>
          </a:xfrm>
          <a:prstGeom prst="rect">
            <a:avLst/>
          </a:prstGeom>
        </p:spPr>
      </p:pic>
      <p:sp>
        <p:nvSpPr>
          <p:cNvPr id="18"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rgbClr val="419182"/>
                </a:solidFill>
                <a:latin typeface="Book Antiqua" panose="02040602050305030304" pitchFamily="18" charset="0"/>
              </a:rPr>
              <a:t>Damage </a:t>
            </a:r>
            <a:r>
              <a:rPr lang="it-IT" dirty="0" err="1" smtClean="0">
                <a:solidFill>
                  <a:srgbClr val="419182"/>
                </a:solidFill>
                <a:latin typeface="Book Antiqua" panose="02040602050305030304" pitchFamily="18" charset="0"/>
              </a:rPr>
              <a:t>curves</a:t>
            </a:r>
            <a:endParaRPr lang="bs-Latn-BA" dirty="0">
              <a:solidFill>
                <a:srgbClr val="419182"/>
              </a:solidFill>
              <a:latin typeface="Book Antiqua" panose="02040602050305030304" pitchFamily="18" charset="0"/>
            </a:endParaRPr>
          </a:p>
        </p:txBody>
      </p:sp>
      <p:pic>
        <p:nvPicPr>
          <p:cNvPr id="9" name="Picture 2"/>
          <p:cNvPicPr>
            <a:picLocks noChangeAspect="1" noChangeArrowheads="1"/>
          </p:cNvPicPr>
          <p:nvPr/>
        </p:nvPicPr>
        <p:blipFill>
          <a:blip r:embed="rId6" cstate="print"/>
          <a:srcRect/>
          <a:stretch>
            <a:fillRect/>
          </a:stretch>
        </p:blipFill>
        <p:spPr bwMode="auto">
          <a:xfrm>
            <a:off x="431800" y="1557338"/>
            <a:ext cx="3952875" cy="2879725"/>
          </a:xfrm>
          <a:prstGeom prst="rect">
            <a:avLst/>
          </a:prstGeom>
          <a:noFill/>
          <a:ln w="9525">
            <a:solidFill>
              <a:schemeClr val="tx1">
                <a:lumMod val="50000"/>
                <a:lumOff val="50000"/>
              </a:schemeClr>
            </a:solidFill>
            <a:miter lim="800000"/>
            <a:headEnd/>
            <a:tailEnd/>
          </a:ln>
        </p:spPr>
      </p:pic>
      <p:sp>
        <p:nvSpPr>
          <p:cNvPr id="10" name="CasellaDiTesto 16"/>
          <p:cNvSpPr txBox="1">
            <a:spLocks noChangeArrowheads="1"/>
          </p:cNvSpPr>
          <p:nvPr/>
        </p:nvSpPr>
        <p:spPr bwMode="auto">
          <a:xfrm>
            <a:off x="4535488" y="1684338"/>
            <a:ext cx="417671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Book Antiqua" panose="02040602050305030304" pitchFamily="18" charset="0"/>
              </a:rPr>
              <a:t>(</a:t>
            </a:r>
            <a:r>
              <a:rPr lang="en-US" altLang="it-IT" sz="1600" dirty="0">
                <a:latin typeface="Book Antiqua" panose="02040602050305030304" pitchFamily="18" charset="0"/>
              </a:rPr>
              <a:t>Penning-</a:t>
            </a:r>
            <a:r>
              <a:rPr lang="en-US" altLang="it-IT" sz="1600" dirty="0" err="1">
                <a:latin typeface="Book Antiqua" panose="02040602050305030304" pitchFamily="18" charset="0"/>
              </a:rPr>
              <a:t>Rowsell</a:t>
            </a:r>
            <a:r>
              <a:rPr lang="en-US" altLang="it-IT" sz="1600" dirty="0">
                <a:latin typeface="Book Antiqua" panose="02040602050305030304" pitchFamily="18" charset="0"/>
              </a:rPr>
              <a:t> et al. (2005), </a:t>
            </a:r>
            <a:r>
              <a:rPr lang="en-US" altLang="it-IT" sz="1600" i="1" dirty="0">
                <a:latin typeface="Book Antiqua" panose="02040602050305030304" pitchFamily="18" charset="0"/>
              </a:rPr>
              <a:t>The benefits of flood and coastal risk management: a manual of </a:t>
            </a:r>
            <a:r>
              <a:rPr lang="it-IT" altLang="it-IT" sz="1600" i="1" dirty="0" err="1">
                <a:latin typeface="Book Antiqua" panose="02040602050305030304" pitchFamily="18" charset="0"/>
              </a:rPr>
              <a:t>assessment</a:t>
            </a:r>
            <a:r>
              <a:rPr lang="it-IT" altLang="it-IT" sz="1600" i="1" dirty="0">
                <a:latin typeface="Book Antiqua" panose="02040602050305030304" pitchFamily="18" charset="0"/>
              </a:rPr>
              <a:t> </a:t>
            </a:r>
            <a:r>
              <a:rPr lang="it-IT" altLang="it-IT" sz="1600" i="1" dirty="0" err="1">
                <a:latin typeface="Book Antiqua" panose="02040602050305030304" pitchFamily="18" charset="0"/>
              </a:rPr>
              <a:t>techniques</a:t>
            </a:r>
            <a:r>
              <a:rPr lang="it-IT" altLang="it-IT" sz="1600" dirty="0">
                <a:latin typeface="Book Antiqua" panose="02040602050305030304" pitchFamily="18" charset="0"/>
              </a:rPr>
              <a:t>. </a:t>
            </a:r>
            <a:r>
              <a:rPr lang="it-IT" altLang="it-IT" sz="1600" dirty="0" err="1">
                <a:latin typeface="Book Antiqua" panose="02040602050305030304" pitchFamily="18" charset="0"/>
              </a:rPr>
              <a:t>London</a:t>
            </a:r>
            <a:r>
              <a:rPr lang="it-IT" altLang="it-IT" sz="1600" dirty="0">
                <a:latin typeface="Book Antiqua" panose="02040602050305030304" pitchFamily="18" charset="0"/>
              </a:rPr>
              <a:t>, UK: </a:t>
            </a:r>
            <a:r>
              <a:rPr lang="it-IT" altLang="it-IT" sz="1600" dirty="0" err="1">
                <a:latin typeface="Book Antiqua" panose="02040602050305030304" pitchFamily="18" charset="0"/>
              </a:rPr>
              <a:t>Middlesex</a:t>
            </a:r>
            <a:r>
              <a:rPr lang="it-IT" altLang="it-IT" sz="1600" dirty="0">
                <a:latin typeface="Book Antiqua" panose="02040602050305030304" pitchFamily="18" charset="0"/>
              </a:rPr>
              <a:t> </a:t>
            </a:r>
            <a:r>
              <a:rPr lang="it-IT" altLang="it-IT" sz="1600" dirty="0" err="1">
                <a:latin typeface="Book Antiqua" panose="02040602050305030304" pitchFamily="18" charset="0"/>
              </a:rPr>
              <a:t>University</a:t>
            </a:r>
            <a:r>
              <a:rPr lang="it-IT" altLang="it-IT" sz="1600" dirty="0">
                <a:latin typeface="Book Antiqua" panose="02040602050305030304" pitchFamily="18" charset="0"/>
              </a:rPr>
              <a:t> Press.)</a:t>
            </a:r>
          </a:p>
        </p:txBody>
      </p:sp>
      <p:graphicFrame>
        <p:nvGraphicFramePr>
          <p:cNvPr id="11" name="Grafico 29"/>
          <p:cNvGraphicFramePr>
            <a:graphicFrameLocks/>
          </p:cNvGraphicFramePr>
          <p:nvPr>
            <p:extLst>
              <p:ext uri="{D42A27DB-BD31-4B8C-83A1-F6EECF244321}">
                <p14:modId xmlns:p14="http://schemas.microsoft.com/office/powerpoint/2010/main" xmlns="" val="2924707023"/>
              </p:ext>
            </p:extLst>
          </p:nvPr>
        </p:nvGraphicFramePr>
        <p:xfrm>
          <a:off x="4484688" y="3419475"/>
          <a:ext cx="4278312" cy="2981325"/>
        </p:xfrm>
        <a:graphic>
          <a:graphicData uri="http://schemas.openxmlformats.org/presentationml/2006/ole">
            <p:oleObj spid="_x0000_s4134" name="Chart" r:id="rId7" imgW="4285859" imgH="2987299" progId="Excel.Sheet.8">
              <p:embed/>
            </p:oleObj>
          </a:graphicData>
        </a:graphic>
      </p:graphicFrame>
      <p:sp>
        <p:nvSpPr>
          <p:cNvPr id="12" name="CasellaDiTesto 16"/>
          <p:cNvSpPr txBox="1">
            <a:spLocks noChangeArrowheads="1"/>
          </p:cNvSpPr>
          <p:nvPr/>
        </p:nvSpPr>
        <p:spPr bwMode="auto">
          <a:xfrm>
            <a:off x="431800" y="5029200"/>
            <a:ext cx="417671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Book Antiqua" panose="02040602050305030304" pitchFamily="18" charset="0"/>
              </a:rPr>
              <a:t>(</a:t>
            </a:r>
            <a:r>
              <a:rPr lang="en-US" altLang="it-IT" sz="1600" dirty="0" err="1">
                <a:latin typeface="Book Antiqua" panose="02040602050305030304" pitchFamily="18" charset="0"/>
              </a:rPr>
              <a:t>Kok</a:t>
            </a:r>
            <a:r>
              <a:rPr lang="en-US" altLang="it-IT" sz="1600" dirty="0">
                <a:latin typeface="Book Antiqua" panose="02040602050305030304" pitchFamily="18" charset="0"/>
              </a:rPr>
              <a:t>, M., Huizinga, H.J., </a:t>
            </a:r>
            <a:r>
              <a:rPr lang="en-US" altLang="it-IT" sz="1600" dirty="0" err="1">
                <a:latin typeface="Book Antiqua" panose="02040602050305030304" pitchFamily="18" charset="0"/>
              </a:rPr>
              <a:t>Vrouwenfelder</a:t>
            </a:r>
            <a:r>
              <a:rPr lang="en-US" altLang="it-IT" sz="1600" dirty="0">
                <a:latin typeface="Book Antiqua" panose="02040602050305030304" pitchFamily="18" charset="0"/>
              </a:rPr>
              <a:t>, A.C.W.M, </a:t>
            </a:r>
            <a:r>
              <a:rPr lang="en-US" altLang="it-IT" sz="1600" dirty="0" err="1">
                <a:latin typeface="Book Antiqua" panose="02040602050305030304" pitchFamily="18" charset="0"/>
              </a:rPr>
              <a:t>Barendregt</a:t>
            </a:r>
            <a:r>
              <a:rPr lang="en-US" altLang="it-IT" sz="1600" dirty="0">
                <a:latin typeface="Book Antiqua" panose="02040602050305030304" pitchFamily="18" charset="0"/>
              </a:rPr>
              <a:t>, A., (2004). </a:t>
            </a:r>
            <a:r>
              <a:rPr lang="en-US" altLang="it-IT" sz="1600" i="1" dirty="0">
                <a:latin typeface="Book Antiqua" panose="02040602050305030304" pitchFamily="18" charset="0"/>
              </a:rPr>
              <a:t>Standard Method 2004. Damage and Casualties caused by Flooding. </a:t>
            </a:r>
            <a:r>
              <a:rPr lang="en-US" altLang="it-IT" sz="1600" dirty="0">
                <a:latin typeface="Book Antiqua" panose="02040602050305030304" pitchFamily="18" charset="0"/>
              </a:rPr>
              <a:t>Highway and Hydraulic Engineering Department</a:t>
            </a:r>
            <a:r>
              <a:rPr lang="it-IT" altLang="it-IT" sz="1600" dirty="0">
                <a:latin typeface="Book Antiqua" panose="02040602050305030304" pitchFamily="18" charset="0"/>
              </a:rPr>
              <a:t>.)</a:t>
            </a:r>
          </a:p>
        </p:txBody>
      </p:sp>
      <p:pic>
        <p:nvPicPr>
          <p:cNvPr id="13" name="Picture 12" descr="eu_flag_co_funded_pos_[rgb]_right.jpg"/>
          <p:cNvPicPr/>
          <p:nvPr/>
        </p:nvPicPr>
        <p:blipFill>
          <a:blip r:embed="rId8"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2560753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8"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rgbClr val="419182"/>
                </a:solidFill>
                <a:latin typeface="Book Antiqua" panose="02040602050305030304" pitchFamily="18" charset="0"/>
              </a:rPr>
              <a:t>Damage </a:t>
            </a:r>
            <a:r>
              <a:rPr lang="it-IT" dirty="0" err="1" smtClean="0">
                <a:solidFill>
                  <a:srgbClr val="419182"/>
                </a:solidFill>
                <a:latin typeface="Book Antiqua" panose="02040602050305030304" pitchFamily="18" charset="0"/>
              </a:rPr>
              <a:t>curves</a:t>
            </a:r>
            <a:r>
              <a:rPr lang="it-IT" dirty="0">
                <a:solidFill>
                  <a:srgbClr val="419182"/>
                </a:solidFill>
                <a:latin typeface="Book Antiqua" panose="02040602050305030304" pitchFamily="18" charset="0"/>
              </a:rPr>
              <a:t> </a:t>
            </a:r>
            <a:r>
              <a:rPr lang="it-IT" dirty="0" smtClean="0">
                <a:solidFill>
                  <a:srgbClr val="419182"/>
                </a:solidFill>
                <a:latin typeface="Book Antiqua" panose="02040602050305030304" pitchFamily="18" charset="0"/>
              </a:rPr>
              <a:t>and </a:t>
            </a:r>
            <a:r>
              <a:rPr lang="it-IT" dirty="0" err="1" smtClean="0">
                <a:solidFill>
                  <a:srgbClr val="419182"/>
                </a:solidFill>
                <a:latin typeface="Book Antiqua" panose="02040602050305030304" pitchFamily="18" charset="0"/>
              </a:rPr>
              <a:t>uncertainty</a:t>
            </a:r>
            <a:endParaRPr lang="bs-Latn-BA" dirty="0">
              <a:solidFill>
                <a:srgbClr val="419182"/>
              </a:solidFill>
              <a:latin typeface="Book Antiqua" panose="02040602050305030304" pitchFamily="18" charset="0"/>
            </a:endParaRPr>
          </a:p>
        </p:txBody>
      </p:sp>
      <p:pic>
        <p:nvPicPr>
          <p:cNvPr id="13" name="Immagine 12" descr="Esempio_DDc.jpg"/>
          <p:cNvPicPr>
            <a:picLocks noChangeAspect="1"/>
          </p:cNvPicPr>
          <p:nvPr/>
        </p:nvPicPr>
        <p:blipFill>
          <a:blip r:embed="rId5" cstate="print"/>
          <a:stretch>
            <a:fillRect/>
          </a:stretch>
        </p:blipFill>
        <p:spPr>
          <a:xfrm>
            <a:off x="1676055" y="1699800"/>
            <a:ext cx="5791891" cy="4320000"/>
          </a:xfrm>
          <a:prstGeom prst="rect">
            <a:avLst/>
          </a:prstGeom>
        </p:spPr>
      </p:pic>
      <p:pic>
        <p:nvPicPr>
          <p:cNvPr id="8" name="Picture 7" descr="eu_flag_co_funded_pos_[rgb]_right.jpg"/>
          <p:cNvPicPr/>
          <p:nvPr/>
        </p:nvPicPr>
        <p:blipFill>
          <a:blip r:embed="rId6"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1472997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9" name="CasellaDiTesto 8"/>
          <p:cNvSpPr txBox="1"/>
          <p:nvPr/>
        </p:nvSpPr>
        <p:spPr>
          <a:xfrm>
            <a:off x="251520" y="5525869"/>
            <a:ext cx="8640960" cy="646331"/>
          </a:xfrm>
          <a:prstGeom prst="rect">
            <a:avLst/>
          </a:prstGeom>
          <a:noFill/>
        </p:spPr>
        <p:txBody>
          <a:bodyPr wrap="square" rtlCol="0">
            <a:spAutoFit/>
          </a:bodyPr>
          <a:lstStyle/>
          <a:p>
            <a:pPr algn="just"/>
            <a:r>
              <a:rPr lang="it-IT" b="1" dirty="0" err="1" smtClean="0">
                <a:latin typeface="Book Antiqua" panose="02040602050305030304" pitchFamily="18" charset="0"/>
              </a:rPr>
              <a:t>Huge</a:t>
            </a:r>
            <a:r>
              <a:rPr lang="it-IT" b="1" dirty="0" smtClean="0">
                <a:latin typeface="Book Antiqua" panose="02040602050305030304" pitchFamily="18" charset="0"/>
              </a:rPr>
              <a:t> </a:t>
            </a:r>
            <a:r>
              <a:rPr lang="it-IT" b="1" dirty="0" err="1" smtClean="0">
                <a:latin typeface="Book Antiqua" panose="02040602050305030304" pitchFamily="18" charset="0"/>
              </a:rPr>
              <a:t>damages</a:t>
            </a:r>
            <a:r>
              <a:rPr lang="it-IT" b="1" dirty="0" smtClean="0">
                <a:latin typeface="Book Antiqua" panose="02040602050305030304" pitchFamily="18" charset="0"/>
              </a:rPr>
              <a:t> to </a:t>
            </a:r>
            <a:r>
              <a:rPr lang="it-IT" b="1" dirty="0" err="1" smtClean="0">
                <a:latin typeface="Book Antiqua" panose="02040602050305030304" pitchFamily="18" charset="0"/>
              </a:rPr>
              <a:t>basements</a:t>
            </a:r>
            <a:r>
              <a:rPr lang="it-IT" b="1" dirty="0" smtClean="0">
                <a:latin typeface="Book Antiqua" panose="02040602050305030304" pitchFamily="18" charset="0"/>
              </a:rPr>
              <a:t> can </a:t>
            </a:r>
            <a:r>
              <a:rPr lang="it-IT" b="1" dirty="0" err="1" smtClean="0">
                <a:latin typeface="Book Antiqua" panose="02040602050305030304" pitchFamily="18" charset="0"/>
              </a:rPr>
              <a:t>occur</a:t>
            </a:r>
            <a:r>
              <a:rPr lang="it-IT" b="1" dirty="0" smtClean="0">
                <a:latin typeface="Book Antiqua" panose="02040602050305030304" pitchFamily="18" charset="0"/>
              </a:rPr>
              <a:t> for small </a:t>
            </a:r>
            <a:r>
              <a:rPr lang="it-IT" b="1" dirty="0" err="1" smtClean="0">
                <a:latin typeface="Book Antiqua" panose="02040602050305030304" pitchFamily="18" charset="0"/>
              </a:rPr>
              <a:t>flood</a:t>
            </a:r>
            <a:r>
              <a:rPr lang="it-IT" b="1" dirty="0" smtClean="0">
                <a:latin typeface="Book Antiqua" panose="02040602050305030304" pitchFamily="18" charset="0"/>
              </a:rPr>
              <a:t> </a:t>
            </a:r>
            <a:r>
              <a:rPr lang="it-IT" b="1" dirty="0" err="1" smtClean="0">
                <a:latin typeface="Book Antiqua" panose="02040602050305030304" pitchFamily="18" charset="0"/>
              </a:rPr>
              <a:t>depths</a:t>
            </a:r>
            <a:r>
              <a:rPr lang="it-IT" b="1" dirty="0" smtClean="0">
                <a:latin typeface="Book Antiqua" panose="02040602050305030304" pitchFamily="18" charset="0"/>
              </a:rPr>
              <a:t> in the </a:t>
            </a:r>
            <a:r>
              <a:rPr lang="it-IT" b="1" dirty="0" err="1" smtClean="0">
                <a:latin typeface="Book Antiqua" panose="02040602050305030304" pitchFamily="18" charset="0"/>
              </a:rPr>
              <a:t>floodplain</a:t>
            </a:r>
            <a:r>
              <a:rPr lang="it-IT" b="1" dirty="0" smtClean="0">
                <a:latin typeface="Book Antiqua" panose="02040602050305030304" pitchFamily="18" charset="0"/>
              </a:rPr>
              <a:t>.</a:t>
            </a:r>
          </a:p>
          <a:p>
            <a:pPr algn="just"/>
            <a:r>
              <a:rPr lang="it-IT" b="1" dirty="0" err="1" smtClean="0">
                <a:latin typeface="Book Antiqua" panose="02040602050305030304" pitchFamily="18" charset="0"/>
              </a:rPr>
              <a:t>Damages</a:t>
            </a:r>
            <a:r>
              <a:rPr lang="it-IT" b="1" dirty="0" smtClean="0">
                <a:latin typeface="Book Antiqua" panose="02040602050305030304" pitchFamily="18" charset="0"/>
              </a:rPr>
              <a:t> can </a:t>
            </a:r>
            <a:r>
              <a:rPr lang="it-IT" b="1" dirty="0" err="1" smtClean="0">
                <a:latin typeface="Book Antiqua" panose="02040602050305030304" pitchFamily="18" charset="0"/>
              </a:rPr>
              <a:t>have</a:t>
            </a:r>
            <a:r>
              <a:rPr lang="it-IT" b="1" dirty="0" smtClean="0">
                <a:latin typeface="Book Antiqua" panose="02040602050305030304" pitchFamily="18" charset="0"/>
              </a:rPr>
              <a:t> no </a:t>
            </a:r>
            <a:r>
              <a:rPr lang="it-IT" b="1" dirty="0" err="1" smtClean="0">
                <a:latin typeface="Book Antiqua" panose="02040602050305030304" pitchFamily="18" charset="0"/>
              </a:rPr>
              <a:t>correlation</a:t>
            </a:r>
            <a:r>
              <a:rPr lang="it-IT" b="1" dirty="0" smtClean="0">
                <a:latin typeface="Book Antiqua" panose="02040602050305030304" pitchFamily="18" charset="0"/>
              </a:rPr>
              <a:t> with the </a:t>
            </a:r>
            <a:r>
              <a:rPr lang="it-IT" b="1" dirty="0" err="1" smtClean="0">
                <a:latin typeface="Book Antiqua" panose="02040602050305030304" pitchFamily="18" charset="0"/>
              </a:rPr>
              <a:t>event</a:t>
            </a:r>
            <a:r>
              <a:rPr lang="it-IT" b="1" dirty="0" smtClean="0">
                <a:latin typeface="Book Antiqua" panose="02040602050305030304" pitchFamily="18" charset="0"/>
              </a:rPr>
              <a:t> </a:t>
            </a:r>
            <a:r>
              <a:rPr lang="it-IT" b="1" dirty="0" err="1" smtClean="0">
                <a:latin typeface="Book Antiqua" panose="02040602050305030304" pitchFamily="18" charset="0"/>
              </a:rPr>
              <a:t>severity</a:t>
            </a:r>
            <a:r>
              <a:rPr lang="it-IT" b="1" dirty="0" smtClean="0">
                <a:latin typeface="Book Antiqua" panose="02040602050305030304" pitchFamily="18" charset="0"/>
              </a:rPr>
              <a:t> in </a:t>
            </a:r>
            <a:r>
              <a:rPr lang="it-IT" b="1" dirty="0" err="1" smtClean="0">
                <a:latin typeface="Book Antiqua" panose="02040602050305030304" pitchFamily="18" charset="0"/>
              </a:rPr>
              <a:t>these</a:t>
            </a:r>
            <a:r>
              <a:rPr lang="it-IT" b="1" dirty="0" smtClean="0">
                <a:latin typeface="Book Antiqua" panose="02040602050305030304" pitchFamily="18" charset="0"/>
              </a:rPr>
              <a:t> </a:t>
            </a:r>
            <a:r>
              <a:rPr lang="it-IT" b="1" dirty="0" err="1" smtClean="0">
                <a:latin typeface="Book Antiqua" panose="02040602050305030304" pitchFamily="18" charset="0"/>
              </a:rPr>
              <a:t>cases</a:t>
            </a:r>
            <a:r>
              <a:rPr lang="it-IT" b="1" dirty="0" smtClean="0">
                <a:latin typeface="Book Antiqua" panose="02040602050305030304" pitchFamily="18" charset="0"/>
              </a:rPr>
              <a:t>.</a:t>
            </a:r>
          </a:p>
        </p:txBody>
      </p:sp>
      <p:pic>
        <p:nvPicPr>
          <p:cNvPr id="10" name="Immagine 9" descr="Danni_basement.jpg"/>
          <p:cNvPicPr>
            <a:picLocks noChangeAspect="1"/>
          </p:cNvPicPr>
          <p:nvPr/>
        </p:nvPicPr>
        <p:blipFill>
          <a:blip r:embed="rId5" cstate="print"/>
          <a:stretch>
            <a:fillRect/>
          </a:stretch>
        </p:blipFill>
        <p:spPr>
          <a:xfrm>
            <a:off x="387549" y="1653600"/>
            <a:ext cx="8368902" cy="35280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rgbClr val="419182"/>
                </a:solidFill>
                <a:latin typeface="Book Antiqua" panose="02040602050305030304" pitchFamily="18" charset="0"/>
              </a:rPr>
              <a:t>Damage </a:t>
            </a:r>
            <a:r>
              <a:rPr lang="it-IT" dirty="0" err="1" smtClean="0">
                <a:solidFill>
                  <a:srgbClr val="419182"/>
                </a:solidFill>
                <a:latin typeface="Book Antiqua" panose="02040602050305030304" pitchFamily="18" charset="0"/>
              </a:rPr>
              <a:t>curves</a:t>
            </a:r>
            <a:r>
              <a:rPr lang="it-IT" dirty="0">
                <a:solidFill>
                  <a:srgbClr val="419182"/>
                </a:solidFill>
                <a:latin typeface="Book Antiqua" panose="02040602050305030304" pitchFamily="18" charset="0"/>
              </a:rPr>
              <a:t> </a:t>
            </a:r>
            <a:r>
              <a:rPr lang="it-IT" dirty="0" smtClean="0">
                <a:solidFill>
                  <a:srgbClr val="419182"/>
                </a:solidFill>
                <a:latin typeface="Book Antiqua" panose="02040602050305030304" pitchFamily="18" charset="0"/>
              </a:rPr>
              <a:t>and </a:t>
            </a:r>
            <a:r>
              <a:rPr lang="it-IT" dirty="0" err="1" smtClean="0">
                <a:solidFill>
                  <a:srgbClr val="419182"/>
                </a:solidFill>
                <a:latin typeface="Book Antiqua" panose="02040602050305030304" pitchFamily="18" charset="0"/>
              </a:rPr>
              <a:t>uncertainty</a:t>
            </a:r>
            <a:endParaRPr lang="bs-Latn-BA" dirty="0">
              <a:solidFill>
                <a:srgbClr val="419182"/>
              </a:solidFill>
              <a:latin typeface="Book Antiqua" panose="02040602050305030304" pitchFamily="18" charset="0"/>
            </a:endParaRPr>
          </a:p>
        </p:txBody>
      </p:sp>
      <p:pic>
        <p:nvPicPr>
          <p:cNvPr id="12" name="Picture 11" descr="eu_flag_co_funded_pos_[rgb]_right.jpg"/>
          <p:cNvPicPr/>
          <p:nvPr/>
        </p:nvPicPr>
        <p:blipFill>
          <a:blip r:embed="rId6"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482984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err="1" smtClean="0">
                <a:solidFill>
                  <a:srgbClr val="419182"/>
                </a:solidFill>
                <a:latin typeface="Book Antiqua" panose="02040602050305030304" pitchFamily="18" charset="0"/>
              </a:rPr>
              <a:t>Damage</a:t>
            </a:r>
            <a:r>
              <a:rPr lang="it-IT" dirty="0" smtClean="0">
                <a:solidFill>
                  <a:srgbClr val="419182"/>
                </a:solidFill>
                <a:latin typeface="Book Antiqua" panose="02040602050305030304" pitchFamily="18" charset="0"/>
              </a:rPr>
              <a:t> data</a:t>
            </a:r>
            <a:endParaRPr lang="bs-Latn-BA" dirty="0">
              <a:solidFill>
                <a:srgbClr val="419182"/>
              </a:solidFill>
              <a:latin typeface="Book Antiqua" panose="02040602050305030304" pitchFamily="18" charset="0"/>
            </a:endParaRPr>
          </a:p>
        </p:txBody>
      </p:sp>
      <p:sp>
        <p:nvSpPr>
          <p:cNvPr id="8" name="Rettangolo 7"/>
          <p:cNvSpPr/>
          <p:nvPr/>
        </p:nvSpPr>
        <p:spPr>
          <a:xfrm>
            <a:off x="252000" y="1772483"/>
            <a:ext cx="8640000" cy="3693319"/>
          </a:xfrm>
          <a:prstGeom prst="rect">
            <a:avLst/>
          </a:prstGeom>
        </p:spPr>
        <p:txBody>
          <a:bodyPr wrap="square">
            <a:spAutoFit/>
          </a:bodyPr>
          <a:lstStyle/>
          <a:p>
            <a:pPr marL="342900" indent="-342900" algn="just" defTabSz="2952750">
              <a:buFont typeface="Wingdings" panose="05000000000000000000" pitchFamily="2" charset="2"/>
              <a:buChar char="Ø"/>
            </a:pPr>
            <a:r>
              <a:rPr lang="en-US" dirty="0">
                <a:latin typeface="Book Antiqua" panose="02040602050305030304" pitchFamily="18" charset="0"/>
              </a:rPr>
              <a:t>In respect to other aspects of flood risk management, flood damage assessment is still a challenge and one of the main reasons of this is the lack of consistent, high-quality, official damage databases. </a:t>
            </a:r>
            <a:endParaRPr lang="en-US" dirty="0" smtClean="0">
              <a:latin typeface="Book Antiqua" panose="02040602050305030304" pitchFamily="18" charset="0"/>
            </a:endParaRPr>
          </a:p>
          <a:p>
            <a:pPr marL="342900" indent="-342900" algn="just" defTabSz="2952750">
              <a:buFont typeface="Wingdings" panose="05000000000000000000" pitchFamily="2" charset="2"/>
              <a:buChar char="Ø"/>
            </a:pPr>
            <a:r>
              <a:rPr lang="en-US" dirty="0" smtClean="0">
                <a:latin typeface="Book Antiqua" panose="02040602050305030304" pitchFamily="18" charset="0"/>
              </a:rPr>
              <a:t>Absolute </a:t>
            </a:r>
            <a:r>
              <a:rPr lang="en-US" dirty="0">
                <a:latin typeface="Book Antiqua" panose="02040602050305030304" pitchFamily="18" charset="0"/>
              </a:rPr>
              <a:t>damage </a:t>
            </a:r>
            <a:r>
              <a:rPr lang="en-US" dirty="0" smtClean="0">
                <a:latin typeface="Book Antiqua" panose="02040602050305030304" pitchFamily="18" charset="0"/>
              </a:rPr>
              <a:t>functions without </a:t>
            </a:r>
            <a:r>
              <a:rPr lang="en-US" dirty="0">
                <a:latin typeface="Book Antiqua" panose="02040602050305030304" pitchFamily="18" charset="0"/>
              </a:rPr>
              <a:t>any reference to the economic value of the affected </a:t>
            </a:r>
            <a:r>
              <a:rPr lang="en-US" dirty="0" smtClean="0">
                <a:latin typeface="Book Antiqua" panose="02040602050305030304" pitchFamily="18" charset="0"/>
              </a:rPr>
              <a:t>buildings, are strictly linked to </a:t>
            </a:r>
            <a:r>
              <a:rPr lang="en-US" dirty="0">
                <a:latin typeface="Book Antiqua" panose="02040602050305030304" pitchFamily="18" charset="0"/>
              </a:rPr>
              <a:t>the contest for which have been derived. </a:t>
            </a:r>
            <a:endParaRPr lang="en-US" dirty="0" smtClean="0">
              <a:latin typeface="Book Antiqua" panose="02040602050305030304" pitchFamily="18" charset="0"/>
            </a:endParaRPr>
          </a:p>
          <a:p>
            <a:pPr marL="342900" indent="-342900" algn="just" defTabSz="2952750">
              <a:buFont typeface="Wingdings" panose="05000000000000000000" pitchFamily="2" charset="2"/>
              <a:buChar char="Ø"/>
            </a:pPr>
            <a:r>
              <a:rPr lang="en-US" dirty="0" smtClean="0">
                <a:latin typeface="Book Antiqua" panose="02040602050305030304" pitchFamily="18" charset="0"/>
              </a:rPr>
              <a:t>Another limit </a:t>
            </a:r>
            <a:r>
              <a:rPr lang="en-US" dirty="0">
                <a:latin typeface="Book Antiqua" panose="02040602050305030304" pitchFamily="18" charset="0"/>
              </a:rPr>
              <a:t>in the utilization of flood damage data could be their aggregation in predetermined time </a:t>
            </a:r>
            <a:r>
              <a:rPr lang="en-US" dirty="0" smtClean="0">
                <a:latin typeface="Book Antiqua" panose="02040602050305030304" pitchFamily="18" charset="0"/>
              </a:rPr>
              <a:t>intervals</a:t>
            </a:r>
            <a:r>
              <a:rPr lang="en-US" dirty="0">
                <a:latin typeface="Book Antiqua" panose="02040602050305030304" pitchFamily="18" charset="0"/>
              </a:rPr>
              <a:t> </a:t>
            </a:r>
            <a:r>
              <a:rPr lang="en-US" dirty="0" smtClean="0">
                <a:latin typeface="Book Antiqua" panose="02040602050305030304" pitchFamily="18" charset="0"/>
              </a:rPr>
              <a:t>(e.g. data </a:t>
            </a:r>
            <a:r>
              <a:rPr lang="en-US" dirty="0">
                <a:latin typeface="Book Antiqua" panose="02040602050305030304" pitchFamily="18" charset="0"/>
              </a:rPr>
              <a:t>that have already been aggregated to a regional or national </a:t>
            </a:r>
            <a:r>
              <a:rPr lang="en-US" dirty="0" smtClean="0">
                <a:latin typeface="Book Antiqua" panose="02040602050305030304" pitchFamily="18" charset="0"/>
              </a:rPr>
              <a:t>level are unusable </a:t>
            </a:r>
            <a:r>
              <a:rPr lang="en-US" dirty="0">
                <a:latin typeface="Book Antiqua" panose="02040602050305030304" pitchFamily="18" charset="0"/>
              </a:rPr>
              <a:t>at minor </a:t>
            </a:r>
            <a:r>
              <a:rPr lang="en-US" dirty="0" smtClean="0">
                <a:latin typeface="Book Antiqua" panose="02040602050305030304" pitchFamily="18" charset="0"/>
              </a:rPr>
              <a:t>scales).</a:t>
            </a:r>
            <a:endParaRPr lang="en-US" dirty="0">
              <a:latin typeface="Book Antiqua" panose="02040602050305030304" pitchFamily="18" charset="0"/>
            </a:endParaRPr>
          </a:p>
          <a:p>
            <a:pPr marL="342900" indent="-342900" algn="just" defTabSz="2952750">
              <a:buFont typeface="Wingdings" panose="05000000000000000000" pitchFamily="2" charset="2"/>
              <a:buChar char="Ø"/>
            </a:pPr>
            <a:r>
              <a:rPr lang="en-US" dirty="0">
                <a:latin typeface="Book Antiqua" panose="02040602050305030304" pitchFamily="18" charset="0"/>
              </a:rPr>
              <a:t>Last but not least, the users of these data should always verify their accuracy, as sources of inaccuracy are multiple and difficult to </a:t>
            </a:r>
            <a:r>
              <a:rPr lang="en-US" dirty="0" smtClean="0">
                <a:latin typeface="Book Antiqua" panose="02040602050305030304" pitchFamily="18" charset="0"/>
              </a:rPr>
              <a:t>estimate.</a:t>
            </a:r>
          </a:p>
          <a:p>
            <a:pPr marL="342900" indent="-342900" algn="just" defTabSz="2952750">
              <a:buFont typeface="Wingdings" panose="05000000000000000000" pitchFamily="2" charset="2"/>
              <a:buChar char="Ø"/>
            </a:pPr>
            <a:r>
              <a:rPr lang="en-US" dirty="0" smtClean="0">
                <a:latin typeface="Book Antiqua" panose="02040602050305030304" pitchFamily="18" charset="0"/>
              </a:rPr>
              <a:t>In general, </a:t>
            </a:r>
            <a:r>
              <a:rPr lang="en-US" b="1" dirty="0" smtClean="0">
                <a:latin typeface="Book Antiqua" panose="02040602050305030304" pitchFamily="18" charset="0"/>
              </a:rPr>
              <a:t>the </a:t>
            </a:r>
            <a:r>
              <a:rPr lang="en-US" b="1" dirty="0">
                <a:latin typeface="Book Antiqua" panose="02040602050305030304" pitchFamily="18" charset="0"/>
              </a:rPr>
              <a:t>lack of high-quality basis data is mentioned as one of the main obstacle to </a:t>
            </a:r>
            <a:r>
              <a:rPr lang="en-GB" b="1" dirty="0">
                <a:latin typeface="Book Antiqua" panose="02040602050305030304" pitchFamily="18" charset="0"/>
              </a:rPr>
              <a:t>flood vulnerability assessment</a:t>
            </a:r>
            <a:r>
              <a:rPr lang="en-GB" dirty="0">
                <a:latin typeface="Book Antiqua" panose="02040602050305030304" pitchFamily="18" charset="0"/>
              </a:rPr>
              <a:t>.</a:t>
            </a:r>
          </a:p>
        </p:txBody>
      </p:sp>
      <p:pic>
        <p:nvPicPr>
          <p:cNvPr id="9" name="Picture 8"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37632505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rgbClr val="419182"/>
                </a:solidFill>
                <a:latin typeface="Book Antiqua" panose="02040602050305030304" pitchFamily="18" charset="0"/>
              </a:rPr>
              <a:t>Damage data</a:t>
            </a:r>
            <a:endParaRPr lang="bs-Latn-BA" dirty="0">
              <a:solidFill>
                <a:srgbClr val="419182"/>
              </a:solidFill>
              <a:latin typeface="Book Antiqua" panose="02040602050305030304" pitchFamily="18" charset="0"/>
            </a:endParaRPr>
          </a:p>
        </p:txBody>
      </p:sp>
      <p:pic>
        <p:nvPicPr>
          <p:cNvPr id="8" name="Immagine 7" descr="Nuove_schede_rilievo_danni.jpg"/>
          <p:cNvPicPr>
            <a:picLocks noChangeAspect="1"/>
          </p:cNvPicPr>
          <p:nvPr/>
        </p:nvPicPr>
        <p:blipFill>
          <a:blip r:embed="rId5" cstate="print"/>
          <a:stretch>
            <a:fillRect/>
          </a:stretch>
        </p:blipFill>
        <p:spPr>
          <a:xfrm>
            <a:off x="2580553" y="1797000"/>
            <a:ext cx="5039447" cy="4680000"/>
          </a:xfrm>
          <a:prstGeom prst="rect">
            <a:avLst/>
          </a:prstGeom>
          <a:ln>
            <a:solidFill>
              <a:schemeClr val="tx1">
                <a:lumMod val="50000"/>
                <a:lumOff val="50000"/>
              </a:schemeClr>
            </a:solidFill>
          </a:ln>
        </p:spPr>
      </p:pic>
      <p:pic>
        <p:nvPicPr>
          <p:cNvPr id="10" name="Immagine 9" descr="logo poliMI.png"/>
          <p:cNvPicPr>
            <a:picLocks noChangeAspect="1"/>
          </p:cNvPicPr>
          <p:nvPr/>
        </p:nvPicPr>
        <p:blipFill>
          <a:blip r:embed="rId6" cstate="print"/>
          <a:stretch>
            <a:fillRect/>
          </a:stretch>
        </p:blipFill>
        <p:spPr>
          <a:xfrm>
            <a:off x="887948" y="2372544"/>
            <a:ext cx="1260000" cy="1260000"/>
          </a:xfrm>
          <a:prstGeom prst="rect">
            <a:avLst/>
          </a:prstGeom>
        </p:spPr>
      </p:pic>
      <p:pic>
        <p:nvPicPr>
          <p:cNvPr id="12" name="Immagine 11" descr="logo ProtCivileNaz.png"/>
          <p:cNvPicPr>
            <a:picLocks noChangeAspect="1"/>
          </p:cNvPicPr>
          <p:nvPr/>
        </p:nvPicPr>
        <p:blipFill>
          <a:blip r:embed="rId7" cstate="print"/>
          <a:stretch>
            <a:fillRect/>
          </a:stretch>
        </p:blipFill>
        <p:spPr>
          <a:xfrm>
            <a:off x="887948" y="4100736"/>
            <a:ext cx="1260000" cy="1260000"/>
          </a:xfrm>
          <a:prstGeom prst="rect">
            <a:avLst/>
          </a:prstGeom>
        </p:spPr>
      </p:pic>
      <p:pic>
        <p:nvPicPr>
          <p:cNvPr id="13" name="Picture 12" descr="eu_flag_co_funded_pos_[rgb]_right.jpg"/>
          <p:cNvPicPr/>
          <p:nvPr/>
        </p:nvPicPr>
        <p:blipFill>
          <a:blip r:embed="rId8"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1842034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pic>
        <p:nvPicPr>
          <p:cNvPr id="13" name="Immagin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57313" y="1557338"/>
            <a:ext cx="6429375"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eu_flag_co_funded_pos_[rgb]_right.jpg"/>
          <p:cNvPicPr/>
          <p:nvPr/>
        </p:nvPicPr>
        <p:blipFill>
          <a:blip r:embed="rId6"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1216816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Title 1"/>
          <p:cNvSpPr>
            <a:spLocks noGrp="1"/>
          </p:cNvSpPr>
          <p:nvPr>
            <p:ph type="title"/>
          </p:nvPr>
        </p:nvSpPr>
        <p:spPr>
          <a:xfrm>
            <a:off x="457200" y="774700"/>
            <a:ext cx="8229600" cy="749300"/>
          </a:xfrm>
        </p:spPr>
        <p:txBody>
          <a:bodyPr>
            <a:normAutofit fontScale="90000"/>
          </a:bodyPr>
          <a:lstStyle/>
          <a:p>
            <a:r>
              <a:rPr lang="it-IT" dirty="0" err="1" smtClean="0">
                <a:solidFill>
                  <a:srgbClr val="419182"/>
                </a:solidFill>
                <a:latin typeface="Book Antiqua" panose="02040602050305030304" pitchFamily="18" charset="0"/>
              </a:rPr>
              <a:t>Introduction</a:t>
            </a:r>
            <a:endParaRPr lang="bs-Latn-BA" dirty="0">
              <a:solidFill>
                <a:srgbClr val="419182"/>
              </a:solidFill>
              <a:latin typeface="Book Antiqua" panose="02040602050305030304" pitchFamily="18" charset="0"/>
            </a:endParaRPr>
          </a:p>
        </p:txBody>
      </p:sp>
      <p:pic>
        <p:nvPicPr>
          <p:cNvPr id="4" name="Immagine 3"/>
          <p:cNvPicPr>
            <a:picLocks noChangeAspect="1"/>
          </p:cNvPicPr>
          <p:nvPr/>
        </p:nvPicPr>
        <p:blipFill rotWithShape="1">
          <a:blip r:embed="rId5" cstate="print">
            <a:extLst>
              <a:ext uri="{28A0092B-C50C-407E-A947-70E740481C1C}">
                <a14:useLocalDpi xmlns:a14="http://schemas.microsoft.com/office/drawing/2010/main" xmlns="" val="0"/>
              </a:ext>
            </a:extLst>
          </a:blip>
          <a:srcRect t="6377"/>
          <a:stretch/>
        </p:blipFill>
        <p:spPr>
          <a:xfrm rot="20897539">
            <a:off x="586593" y="2339117"/>
            <a:ext cx="5373303" cy="3707477"/>
          </a:xfrm>
          <a:prstGeom prst="rect">
            <a:avLst/>
          </a:prstGeom>
        </p:spPr>
      </p:pic>
      <p:sp>
        <p:nvSpPr>
          <p:cNvPr id="2" name="Rettangolo 1"/>
          <p:cNvSpPr/>
          <p:nvPr/>
        </p:nvSpPr>
        <p:spPr>
          <a:xfrm>
            <a:off x="252000" y="1600200"/>
            <a:ext cx="8640000" cy="923330"/>
          </a:xfrm>
          <a:prstGeom prst="rect">
            <a:avLst/>
          </a:prstGeom>
        </p:spPr>
        <p:txBody>
          <a:bodyPr>
            <a:spAutoFit/>
          </a:bodyPr>
          <a:lstStyle/>
          <a:p>
            <a:pPr algn="just"/>
            <a:r>
              <a:rPr lang="en-US" dirty="0">
                <a:latin typeface="Book Antiqua" panose="02040602050305030304" pitchFamily="18" charset="0"/>
              </a:rPr>
              <a:t>A </a:t>
            </a:r>
            <a:r>
              <a:rPr lang="en-US" dirty="0" smtClean="0">
                <a:latin typeface="Book Antiqua" panose="02040602050305030304" pitchFamily="18" charset="0"/>
              </a:rPr>
              <a:t>flood </a:t>
            </a:r>
            <a:r>
              <a:rPr lang="en-US" dirty="0">
                <a:latin typeface="Book Antiqua" panose="02040602050305030304" pitchFamily="18" charset="0"/>
              </a:rPr>
              <a:t>is </a:t>
            </a:r>
            <a:r>
              <a:rPr lang="en-US" dirty="0" smtClean="0">
                <a:latin typeface="Book Antiqua" panose="02040602050305030304" pitchFamily="18" charset="0"/>
              </a:rPr>
              <a:t>defined </a:t>
            </a:r>
            <a:r>
              <a:rPr lang="en-US" dirty="0">
                <a:latin typeface="Book Antiqua" panose="02040602050305030304" pitchFamily="18" charset="0"/>
              </a:rPr>
              <a:t>by the Oxford English Dictionary as “An </a:t>
            </a:r>
            <a:r>
              <a:rPr lang="en-US" dirty="0" smtClean="0">
                <a:latin typeface="Book Antiqua" panose="02040602050305030304" pitchFamily="18" charset="0"/>
              </a:rPr>
              <a:t>overflowing </a:t>
            </a:r>
            <a:r>
              <a:rPr lang="en-US" dirty="0">
                <a:latin typeface="Book Antiqua" panose="02040602050305030304" pitchFamily="18" charset="0"/>
              </a:rPr>
              <a:t>or </a:t>
            </a:r>
            <a:r>
              <a:rPr lang="en-US" dirty="0" smtClean="0">
                <a:latin typeface="Book Antiqua" panose="02040602050305030304" pitchFamily="18" charset="0"/>
              </a:rPr>
              <a:t>irruption of </a:t>
            </a:r>
            <a:r>
              <a:rPr lang="en-US" dirty="0">
                <a:latin typeface="Book Antiqua" panose="02040602050305030304" pitchFamily="18" charset="0"/>
              </a:rPr>
              <a:t>a great body of water over land in a built up area not usually submerged.”</a:t>
            </a:r>
            <a:endParaRPr lang="it-IT" dirty="0">
              <a:latin typeface="Book Antiqua" panose="02040602050305030304" pitchFamily="18" charset="0"/>
            </a:endParaRPr>
          </a:p>
        </p:txBody>
      </p:sp>
      <p:pic>
        <p:nvPicPr>
          <p:cNvPr id="3" name="Immagin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35275" y="3803087"/>
            <a:ext cx="6556725" cy="2692251"/>
          </a:xfrm>
          <a:prstGeom prst="rect">
            <a:avLst/>
          </a:prstGeom>
        </p:spPr>
      </p:pic>
      <p:pic>
        <p:nvPicPr>
          <p:cNvPr id="13" name="Picture 12" descr="eu_flag_co_funded_pos_[rgb]_right.jpg"/>
          <p:cNvPicPr/>
          <p:nvPr/>
        </p:nvPicPr>
        <p:blipFill>
          <a:blip r:embed="rId7"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518287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pic>
        <p:nvPicPr>
          <p:cNvPr id="9" name="Immagine 8"/>
          <p:cNvPicPr>
            <a:picLocks noChangeAspect="1"/>
          </p:cNvPicPr>
          <p:nvPr/>
        </p:nvPicPr>
        <p:blipFill>
          <a:blip r:embed="rId5" cstate="print"/>
          <a:stretch>
            <a:fillRect/>
          </a:stretch>
        </p:blipFill>
        <p:spPr>
          <a:xfrm>
            <a:off x="1635125" y="1412875"/>
            <a:ext cx="5873750" cy="5040313"/>
          </a:xfrm>
          <a:prstGeom prst="rect">
            <a:avLst/>
          </a:prstGeom>
          <a:solidFill>
            <a:srgbClr val="FFFFFF"/>
          </a:solidFill>
          <a:ln>
            <a:noFill/>
          </a:ln>
        </p:spPr>
      </p:pic>
      <p:pic>
        <p:nvPicPr>
          <p:cNvPr id="8" name="Picture 7" descr="eu_flag_co_funded_pos_[rgb]_right.jpg"/>
          <p:cNvPicPr/>
          <p:nvPr/>
        </p:nvPicPr>
        <p:blipFill>
          <a:blip r:embed="rId6"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6063243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graphicFrame>
        <p:nvGraphicFramePr>
          <p:cNvPr id="3" name="Tabella 2"/>
          <p:cNvGraphicFramePr>
            <a:graphicFrameLocks noGrp="1"/>
          </p:cNvGraphicFramePr>
          <p:nvPr>
            <p:extLst>
              <p:ext uri="{D42A27DB-BD31-4B8C-83A1-F6EECF244321}">
                <p14:modId xmlns:p14="http://schemas.microsoft.com/office/powerpoint/2010/main" xmlns="" val="912243718"/>
              </p:ext>
            </p:extLst>
          </p:nvPr>
        </p:nvGraphicFramePr>
        <p:xfrm>
          <a:off x="342900" y="1676394"/>
          <a:ext cx="8458200" cy="4953006"/>
        </p:xfrm>
        <a:graphic>
          <a:graphicData uri="http://schemas.openxmlformats.org/drawingml/2006/table">
            <a:tbl>
              <a:tblPr firstRow="1" firstCol="1" bandRow="1"/>
              <a:tblGrid>
                <a:gridCol w="2392103"/>
                <a:gridCol w="2392103"/>
                <a:gridCol w="366409"/>
                <a:gridCol w="366409"/>
                <a:gridCol w="366409"/>
                <a:gridCol w="404978"/>
                <a:gridCol w="404978"/>
                <a:gridCol w="148652"/>
                <a:gridCol w="655679"/>
                <a:gridCol w="960480"/>
              </a:tblGrid>
              <a:tr h="275167">
                <a:tc>
                  <a:txBody>
                    <a:bodyPr/>
                    <a:lstStyle/>
                    <a:p>
                      <a:pPr algn="ctr">
                        <a:lnSpc>
                          <a:spcPct val="150000"/>
                        </a:lnSpc>
                        <a:spcAft>
                          <a:spcPts val="0"/>
                        </a:spcAft>
                      </a:pPr>
                      <a:r>
                        <a:rPr lang="it-IT" sz="1200" b="1" dirty="0" err="1">
                          <a:solidFill>
                            <a:srgbClr val="000000"/>
                          </a:solidFill>
                          <a:effectLst/>
                          <a:latin typeface="+mn-lt"/>
                          <a:ea typeface="Times New Roman" panose="02020603050405020304" pitchFamily="18" charset="0"/>
                          <a:cs typeface="Times New Roman" panose="02020603050405020304" pitchFamily="18" charset="0"/>
                        </a:rPr>
                        <a:t>Exposure</a:t>
                      </a:r>
                      <a:r>
                        <a:rPr lang="it-IT" sz="1200" b="1" dirty="0">
                          <a:solidFill>
                            <a:srgbClr val="000000"/>
                          </a:solidFill>
                          <a:effectLst/>
                          <a:latin typeface="+mn-lt"/>
                          <a:ea typeface="Times New Roman" panose="02020603050405020304" pitchFamily="18" charset="0"/>
                          <a:cs typeface="Times New Roman" panose="02020603050405020304" pitchFamily="18" charset="0"/>
                        </a:rPr>
                        <a:t> </a:t>
                      </a:r>
                      <a:r>
                        <a:rPr lang="it-IT" sz="1200" b="1" dirty="0" err="1">
                          <a:solidFill>
                            <a:srgbClr val="000000"/>
                          </a:solidFill>
                          <a:effectLst/>
                          <a:latin typeface="+mn-lt"/>
                          <a:ea typeface="Times New Roman" panose="02020603050405020304" pitchFamily="18" charset="0"/>
                          <a:cs typeface="Times New Roman" panose="02020603050405020304" pitchFamily="18" charset="0"/>
                        </a:rPr>
                        <a:t>category</a:t>
                      </a:r>
                      <a:endParaRPr lang="it-IT" sz="1200" b="1" dirty="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200" b="1" dirty="0" err="1">
                          <a:solidFill>
                            <a:srgbClr val="000000"/>
                          </a:solidFill>
                          <a:effectLst/>
                          <a:latin typeface="+mn-lt"/>
                          <a:ea typeface="Times New Roman" panose="02020603050405020304" pitchFamily="18" charset="0"/>
                          <a:cs typeface="Times New Roman" panose="02020603050405020304" pitchFamily="18" charset="0"/>
                        </a:rPr>
                        <a:t>Exposure</a:t>
                      </a:r>
                      <a:r>
                        <a:rPr lang="it-IT" sz="1200" b="1" dirty="0">
                          <a:solidFill>
                            <a:srgbClr val="000000"/>
                          </a:solidFill>
                          <a:effectLst/>
                          <a:latin typeface="+mn-lt"/>
                          <a:ea typeface="Times New Roman" panose="02020603050405020304" pitchFamily="18" charset="0"/>
                          <a:cs typeface="Times New Roman" panose="02020603050405020304" pitchFamily="18" charset="0"/>
                        </a:rPr>
                        <a:t> sub </a:t>
                      </a:r>
                      <a:r>
                        <a:rPr lang="it-IT" sz="1200" b="1" dirty="0" err="1">
                          <a:solidFill>
                            <a:srgbClr val="000000"/>
                          </a:solidFill>
                          <a:effectLst/>
                          <a:latin typeface="+mn-lt"/>
                          <a:ea typeface="Times New Roman" panose="02020603050405020304" pitchFamily="18" charset="0"/>
                          <a:cs typeface="Times New Roman" panose="02020603050405020304" pitchFamily="18" charset="0"/>
                        </a:rPr>
                        <a:t>class</a:t>
                      </a:r>
                      <a:endParaRPr lang="it-IT" sz="1200" b="1" dirty="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b="1">
                          <a:solidFill>
                            <a:srgbClr val="000000"/>
                          </a:solidFill>
                          <a:effectLst/>
                          <a:latin typeface="+mn-lt"/>
                          <a:ea typeface="Times New Roman" panose="02020603050405020304" pitchFamily="18" charset="0"/>
                          <a:cs typeface="Times New Roman" panose="02020603050405020304" pitchFamily="18" charset="0"/>
                        </a:rPr>
                        <a:t>V1</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b="1">
                          <a:solidFill>
                            <a:srgbClr val="000000"/>
                          </a:solidFill>
                          <a:effectLst/>
                          <a:latin typeface="+mn-lt"/>
                          <a:ea typeface="Times New Roman" panose="02020603050405020304" pitchFamily="18" charset="0"/>
                          <a:cs typeface="Times New Roman" panose="02020603050405020304" pitchFamily="18" charset="0"/>
                        </a:rPr>
                        <a:t>V2</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b="1">
                          <a:solidFill>
                            <a:srgbClr val="000000"/>
                          </a:solidFill>
                          <a:effectLst/>
                          <a:latin typeface="+mn-lt"/>
                          <a:ea typeface="Times New Roman" panose="02020603050405020304" pitchFamily="18" charset="0"/>
                          <a:cs typeface="Times New Roman" panose="02020603050405020304" pitchFamily="18" charset="0"/>
                        </a:rPr>
                        <a:t>V3</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b="1">
                          <a:solidFill>
                            <a:srgbClr val="000000"/>
                          </a:solidFill>
                          <a:effectLst/>
                          <a:latin typeface="+mn-lt"/>
                          <a:ea typeface="Times New Roman" panose="02020603050405020304" pitchFamily="18" charset="0"/>
                          <a:cs typeface="Times New Roman" panose="02020603050405020304" pitchFamily="18" charset="0"/>
                        </a:rPr>
                        <a:t>V4</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b="1">
                          <a:solidFill>
                            <a:srgbClr val="000000"/>
                          </a:solidFill>
                          <a:effectLst/>
                          <a:latin typeface="+mn-lt"/>
                          <a:ea typeface="Times New Roman" panose="02020603050405020304" pitchFamily="18" charset="0"/>
                          <a:cs typeface="Times New Roman" panose="02020603050405020304" pitchFamily="18" charset="0"/>
                        </a:rPr>
                        <a:t>V5</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rowSpan="2">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Sparse houses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Single houses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Flats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rowSpan="5">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Industrial and craft settlements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Farmhouses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Single houses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Sheds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Box/Garage</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Flats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gridSpan="2">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Supermarkets</a:t>
                      </a:r>
                      <a:r>
                        <a:rPr lang="it-IT" sz="1200" b="1">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92D050"/>
                    </a:solidFill>
                  </a:tcPr>
                </a:tc>
                <a:tc>
                  <a:txBody>
                    <a:bodyPr/>
                    <a:lstStyle/>
                    <a:p>
                      <a:pPr algn="just">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low</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75167">
                <a:tc rowSpan="4">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Residential buildings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Single houses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Flats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FFF00"/>
                    </a:solidFill>
                  </a:tcPr>
                </a:tc>
                <a:tc>
                  <a:txBody>
                    <a:bodyPr/>
                    <a:lstStyle/>
                    <a:p>
                      <a:pPr algn="just">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moderate</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Detached houses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Villas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FC000"/>
                    </a:solidFill>
                  </a:tcPr>
                </a:tc>
                <a:tc>
                  <a:txBody>
                    <a:bodyPr/>
                    <a:lstStyle/>
                    <a:p>
                      <a:pPr algn="just">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medium</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75167">
                <a:tc gridSpan="2">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Civil Protection Areas and Police offices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b">
                    <a:lnL>
                      <a:noFill/>
                    </a:lnL>
                    <a:lnR>
                      <a:noFill/>
                    </a:lnR>
                    <a:lnT>
                      <a:noFill/>
                    </a:lnT>
                    <a:lnB>
                      <a:noFill/>
                    </a:lnB>
                  </a:tcPr>
                </a:tc>
              </a:tr>
              <a:tr h="275167">
                <a:tc rowSpan="4">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Important public buildings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Churches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F0000"/>
                    </a:solidFill>
                  </a:tcPr>
                </a:tc>
                <a:tc>
                  <a:txBody>
                    <a:bodyPr/>
                    <a:lstStyle/>
                    <a:p>
                      <a:pPr algn="just">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high</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Town hall and municipal offices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Schools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C00000"/>
                    </a:solidFill>
                  </a:tcPr>
                </a:tc>
                <a:tc>
                  <a:txBody>
                    <a:bodyPr/>
                    <a:lstStyle/>
                    <a:p>
                      <a:pPr algn="just">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extreme</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75167">
                <a:tc vMerge="1">
                  <a:txBody>
                    <a:bodyPr/>
                    <a:lstStyle/>
                    <a:p>
                      <a:endParaRPr lang="it-IT"/>
                    </a:p>
                  </a:txBody>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Hospitals</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it-IT" sz="1200">
                          <a:solidFill>
                            <a:srgbClr val="000000"/>
                          </a:solidFill>
                          <a:effectLst/>
                          <a:latin typeface="+mn-lt"/>
                          <a:ea typeface="Times New Roman" panose="02020603050405020304" pitchFamily="18" charset="0"/>
                          <a:cs typeface="Times New Roman" panose="02020603050405020304" pitchFamily="18" charset="0"/>
                        </a:rPr>
                        <a:t> </a:t>
                      </a:r>
                      <a:endParaRPr lang="it-IT" sz="120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endParaRPr lang="it-IT" sz="1200" dirty="0">
                        <a:effectLst/>
                        <a:latin typeface="+mn-lt"/>
                        <a:cs typeface="Times New Roman" panose="02020603050405020304" pitchFamily="18" charset="0"/>
                      </a:endParaRPr>
                    </a:p>
                  </a:txBody>
                  <a:tcPr marL="44450" marR="44450" marT="0" marB="0" anchor="ctr">
                    <a:lnL>
                      <a:noFill/>
                    </a:lnL>
                    <a:lnR>
                      <a:noFill/>
                    </a:lnR>
                    <a:lnT>
                      <a:noFill/>
                    </a:lnT>
                    <a:lnB>
                      <a:noFill/>
                    </a:lnB>
                  </a:tcPr>
                </a:tc>
              </a:tr>
            </a:tbl>
          </a:graphicData>
        </a:graphic>
      </p:graphicFrame>
      <p:pic>
        <p:nvPicPr>
          <p:cNvPr id="8" name="Picture 7"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04833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5"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graphicFrame>
        <p:nvGraphicFramePr>
          <p:cNvPr id="7" name="Oggetto 6"/>
          <p:cNvGraphicFramePr>
            <a:graphicFrameLocks noChangeAspect="1"/>
          </p:cNvGraphicFramePr>
          <p:nvPr>
            <p:extLst>
              <p:ext uri="{D42A27DB-BD31-4B8C-83A1-F6EECF244321}">
                <p14:modId xmlns:p14="http://schemas.microsoft.com/office/powerpoint/2010/main" xmlns="" val="1086173246"/>
              </p:ext>
            </p:extLst>
          </p:nvPr>
        </p:nvGraphicFramePr>
        <p:xfrm>
          <a:off x="110799" y="1530000"/>
          <a:ext cx="6621441" cy="5328000"/>
        </p:xfrm>
        <a:graphic>
          <a:graphicData uri="http://schemas.openxmlformats.org/presentationml/2006/ole">
            <p:oleObj spid="_x0000_s15395" name="Document" r:id="rId6" imgW="6118475" imgH="6149592" progId="Word.Document.12">
              <p:embed/>
            </p:oleObj>
          </a:graphicData>
        </a:graphic>
      </p:graphicFrame>
      <p:sp>
        <p:nvSpPr>
          <p:cNvPr id="8" name="Rettangolo 7"/>
          <p:cNvSpPr/>
          <p:nvPr/>
        </p:nvSpPr>
        <p:spPr>
          <a:xfrm>
            <a:off x="5694589" y="2789931"/>
            <a:ext cx="3373211" cy="2308324"/>
          </a:xfrm>
          <a:prstGeom prst="rect">
            <a:avLst/>
          </a:prstGeom>
        </p:spPr>
        <p:txBody>
          <a:bodyPr wrap="square">
            <a:spAutoFit/>
          </a:bodyPr>
          <a:lstStyle/>
          <a:p>
            <a:pPr algn="just"/>
            <a:r>
              <a:rPr lang="en-GB" dirty="0">
                <a:latin typeface="Book Antiqua" panose="02040602050305030304" pitchFamily="18" charset="0"/>
              </a:rPr>
              <a:t>Starting from the </a:t>
            </a:r>
            <a:r>
              <a:rPr lang="en-GB" dirty="0" smtClean="0">
                <a:latin typeface="Book Antiqua" panose="02040602050305030304" pitchFamily="18" charset="0"/>
              </a:rPr>
              <a:t>Sicilian Plan </a:t>
            </a:r>
            <a:r>
              <a:rPr lang="en-GB" dirty="0">
                <a:latin typeface="Book Antiqua" panose="02040602050305030304" pitchFamily="18" charset="0"/>
              </a:rPr>
              <a:t>Exposure classes, we divided each single element at risk in sub-classes and detailed the ensemble of residential and public buildings considering the constructional and functional </a:t>
            </a:r>
            <a:r>
              <a:rPr lang="en-GB" dirty="0" smtClean="0">
                <a:latin typeface="Book Antiqua" panose="02040602050305030304" pitchFamily="18" charset="0"/>
              </a:rPr>
              <a:t>typologies.</a:t>
            </a:r>
            <a:endParaRPr lang="it-IT" dirty="0">
              <a:latin typeface="Book Antiqua" panose="02040602050305030304" pitchFamily="18" charset="0"/>
            </a:endParaRPr>
          </a:p>
        </p:txBody>
      </p:sp>
      <p:pic>
        <p:nvPicPr>
          <p:cNvPr id="9" name="Picture 8" descr="eu_flag_co_funded_pos_[rgb]_right.jpg"/>
          <p:cNvPicPr/>
          <p:nvPr/>
        </p:nvPicPr>
        <p:blipFill>
          <a:blip r:embed="rId7"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034564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sp>
        <p:nvSpPr>
          <p:cNvPr id="7" name="Rettangolo 6"/>
          <p:cNvSpPr/>
          <p:nvPr/>
        </p:nvSpPr>
        <p:spPr>
          <a:xfrm>
            <a:off x="467544" y="4507230"/>
            <a:ext cx="8208912" cy="1969770"/>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en-US" sz="1600" dirty="0">
                <a:latin typeface="Book Antiqua" panose="02040602050305030304" pitchFamily="18" charset="0"/>
              </a:rPr>
              <a:t>A synthetic approach for the derivation of relative vulnerability functions was used. </a:t>
            </a:r>
          </a:p>
          <a:p>
            <a:pPr marL="342900" indent="-342900" algn="just">
              <a:spcBef>
                <a:spcPts val="0"/>
              </a:spcBef>
              <a:spcAft>
                <a:spcPts val="600"/>
              </a:spcAft>
              <a:buFont typeface="Wingdings" panose="05000000000000000000" pitchFamily="2" charset="2"/>
              <a:buChar char="Ø"/>
            </a:pPr>
            <a:r>
              <a:rPr lang="en-US" sz="1600" dirty="0">
                <a:latin typeface="Book Antiqua" panose="02040602050305030304" pitchFamily="18" charset="0"/>
              </a:rPr>
              <a:t>The derivation of vulnerability curves was made as generic as possible: instead of referring to building typologies with a specific geometry inside, we considered the damage suffered by building elements and hypothesized the substitution cost of each element to derive its weight respect to the total substitution costs. </a:t>
            </a:r>
          </a:p>
          <a:p>
            <a:pPr marL="342900" indent="-342900" algn="just">
              <a:spcBef>
                <a:spcPts val="0"/>
              </a:spcBef>
              <a:spcAft>
                <a:spcPts val="600"/>
              </a:spcAft>
              <a:buFont typeface="Wingdings" panose="05000000000000000000" pitchFamily="2" charset="2"/>
              <a:buChar char="Ø"/>
            </a:pPr>
            <a:r>
              <a:rPr lang="en-US" sz="1600" dirty="0">
                <a:latin typeface="Book Antiqua" panose="02040602050305030304" pitchFamily="18" charset="0"/>
              </a:rPr>
              <a:t>To describe the proportional damage, we submitted a questionnaire to a team of experts</a:t>
            </a:r>
            <a:r>
              <a:rPr lang="en-US" sz="1600" dirty="0" smtClean="0">
                <a:latin typeface="Book Antiqua" panose="02040602050305030304" pitchFamily="18" charset="0"/>
              </a:rPr>
              <a:t>.</a:t>
            </a:r>
          </a:p>
        </p:txBody>
      </p:sp>
      <p:pic>
        <p:nvPicPr>
          <p:cNvPr id="9" name="Immagine 1"/>
          <p:cNvPicPr>
            <a:picLocks noChangeAspect="1"/>
          </p:cNvPicPr>
          <p:nvPr/>
        </p:nvPicPr>
        <p:blipFill>
          <a:blip r:embed="rId5" cstate="print">
            <a:extLst>
              <a:ext uri="{28A0092B-C50C-407E-A947-70E740481C1C}">
                <a14:useLocalDpi xmlns:a14="http://schemas.microsoft.com/office/drawing/2010/main" xmlns="" val="0"/>
              </a:ext>
            </a:extLst>
          </a:blip>
          <a:srcRect l="1305" t="32729" r="4845" b="19443"/>
          <a:stretch>
            <a:fillRect/>
          </a:stretch>
        </p:blipFill>
        <p:spPr bwMode="auto">
          <a:xfrm>
            <a:off x="252413" y="1503363"/>
            <a:ext cx="8639175"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eu_flag_co_funded_pos_[rgb]_right.jpg"/>
          <p:cNvPicPr/>
          <p:nvPr/>
        </p:nvPicPr>
        <p:blipFill>
          <a:blip r:embed="rId6"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3526487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pic>
        <p:nvPicPr>
          <p:cNvPr id="2" name="Immagin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2000" y="1447800"/>
            <a:ext cx="8640000" cy="2246616"/>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xmlns="" val="2963189037"/>
              </p:ext>
            </p:extLst>
          </p:nvPr>
        </p:nvGraphicFramePr>
        <p:xfrm>
          <a:off x="468901" y="3962404"/>
          <a:ext cx="8206199" cy="2743192"/>
        </p:xfrm>
        <a:graphic>
          <a:graphicData uri="http://schemas.openxmlformats.org/drawingml/2006/table">
            <a:tbl>
              <a:tblPr firstRow="1" firstCol="1" bandRow="1"/>
              <a:tblGrid>
                <a:gridCol w="1182694"/>
                <a:gridCol w="1064512"/>
                <a:gridCol w="744984"/>
                <a:gridCol w="744984"/>
                <a:gridCol w="893805"/>
                <a:gridCol w="893805"/>
                <a:gridCol w="893805"/>
                <a:gridCol w="893805"/>
                <a:gridCol w="893805"/>
              </a:tblGrid>
              <a:tr h="498763">
                <a:tc>
                  <a:txBody>
                    <a:bodyPr/>
                    <a:lstStyle/>
                    <a:p>
                      <a:pPr algn="ctr">
                        <a:lnSpc>
                          <a:spcPct val="115000"/>
                        </a:lnSpc>
                        <a:spcAft>
                          <a:spcPts val="0"/>
                        </a:spcAft>
                      </a:pPr>
                      <a:r>
                        <a:rPr lang="en-GB" sz="1200" b="1" dirty="0">
                          <a:effectLst/>
                          <a:latin typeface="Book Antiqua" panose="02040602050305030304" pitchFamily="18" charset="0"/>
                          <a:ea typeface="Times New Roman" panose="02020603050405020304" pitchFamily="18" charset="0"/>
                          <a:cs typeface="Times New Roman" panose="02020603050405020304" pitchFamily="18" charset="0"/>
                        </a:rPr>
                        <a:t>Materials class</a:t>
                      </a:r>
                      <a:endParaRPr lang="it-IT"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a:effectLst/>
                          <a:latin typeface="Book Antiqua" panose="02040602050305030304" pitchFamily="18" charset="0"/>
                          <a:ea typeface="Times New Roman" panose="02020603050405020304" pitchFamily="18" charset="0"/>
                          <a:cs typeface="Times New Roman" panose="02020603050405020304" pitchFamily="18" charset="0"/>
                        </a:rPr>
                        <a:t>Water depth (cm)</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Floors</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Walls</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Doors</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Windows</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Wiring</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Gas system</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Plumbing</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1">
                <a:tc rowSpan="3">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Poor</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50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0.34</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0.12</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0.27</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0.07</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249381">
                <a:tc vMerge="1">
                  <a:txBody>
                    <a:bodyPr/>
                    <a:lstStyle/>
                    <a:p>
                      <a:endParaRPr lang="it-IT"/>
                    </a:p>
                  </a:txBody>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100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0.32</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0.17</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0.24</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0.07</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r>
              <a:tr h="249381">
                <a:tc vMerge="1">
                  <a:txBody>
                    <a:bodyPr/>
                    <a:lstStyle/>
                    <a:p>
                      <a:endParaRPr lang="it-IT"/>
                    </a:p>
                  </a:txBody>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150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0.26</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0.19</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0.07</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0.08</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r>
              <a:tr h="249381">
                <a:tc rowSpan="3">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Intermediate</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50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0.34</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0.12</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0.29</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0.05</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49381">
                <a:tc vMerge="1">
                  <a:txBody>
                    <a:bodyPr/>
                    <a:lstStyle/>
                    <a:p>
                      <a:endParaRPr lang="it-IT"/>
                    </a:p>
                  </a:txBody>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100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0.32</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0.18</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0.27</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0.04</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r>
              <a:tr h="249381">
                <a:tc vMerge="1">
                  <a:txBody>
                    <a:bodyPr/>
                    <a:lstStyle/>
                    <a:p>
                      <a:endParaRPr lang="it-IT"/>
                    </a:p>
                  </a:txBody>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150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0.26</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0.22</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0.08</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0.04</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FBFBF"/>
                    </a:solidFill>
                  </a:tcPr>
                </a:tc>
              </a:tr>
              <a:tr h="249381">
                <a:tc rowSpan="3">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Rich</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50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0.32</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0.32</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0.05</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49381">
                <a:tc vMerge="1">
                  <a:txBody>
                    <a:bodyPr/>
                    <a:lstStyle/>
                    <a:p>
                      <a:endParaRPr lang="it-IT"/>
                    </a:p>
                  </a:txBody>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100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0.31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0.15</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0.30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0.04</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r>
              <a:tr h="249381">
                <a:tc vMerge="1">
                  <a:txBody>
                    <a:bodyPr/>
                    <a:lstStyle/>
                    <a:p>
                      <a:endParaRPr lang="it-IT"/>
                    </a:p>
                  </a:txBody>
                  <a:tcPr/>
                </a:tc>
                <a:tc>
                  <a:txBody>
                    <a:bodyPr/>
                    <a:lstStyle/>
                    <a:p>
                      <a:pPr algn="ctr">
                        <a:lnSpc>
                          <a:spcPct val="115000"/>
                        </a:lnSpc>
                        <a:spcAft>
                          <a:spcPts val="0"/>
                        </a:spcAft>
                      </a:pPr>
                      <a:r>
                        <a:rPr lang="en-GB" sz="12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150</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0.26</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0.17</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0.25</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0.07</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GB" sz="12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0.05</a:t>
                      </a:r>
                      <a:endParaRPr lang="it-IT"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GB" sz="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GB" sz="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0.1</a:t>
                      </a:r>
                      <a:endParaRPr lang="it-IT"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r>
            </a:tbl>
          </a:graphicData>
        </a:graphic>
      </p:graphicFrame>
      <p:pic>
        <p:nvPicPr>
          <p:cNvPr id="9" name="Picture 8" descr="eu_flag_co_funded_pos_[rgb]_right.jpg"/>
          <p:cNvPicPr/>
          <p:nvPr/>
        </p:nvPicPr>
        <p:blipFill>
          <a:blip r:embed="rId6"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2121898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pic>
        <p:nvPicPr>
          <p:cNvPr id="7" name="Grafico 6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1800" y="1541463"/>
            <a:ext cx="4221163" cy="305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Grafico 6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91038" y="3173413"/>
            <a:ext cx="4221162" cy="306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eu_flag_co_funded_pos_[rgb]_right.jpg"/>
          <p:cNvPicPr/>
          <p:nvPr/>
        </p:nvPicPr>
        <p:blipFill>
          <a:blip r:embed="rId7"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7061866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pic>
        <p:nvPicPr>
          <p:cNvPr id="2" name="Immagin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70356" y="4306824"/>
            <a:ext cx="3023616" cy="2474976"/>
          </a:xfrm>
          <a:prstGeom prst="rect">
            <a:avLst/>
          </a:prstGeom>
        </p:spPr>
      </p:pic>
      <p:pic>
        <p:nvPicPr>
          <p:cNvPr id="3" name="Immagin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23900" y="4306824"/>
            <a:ext cx="3023616" cy="2474976"/>
          </a:xfrm>
          <a:prstGeom prst="rect">
            <a:avLst/>
          </a:prstGeom>
        </p:spPr>
      </p:pic>
      <p:sp>
        <p:nvSpPr>
          <p:cNvPr id="10" name="Rettangolo 9"/>
          <p:cNvSpPr/>
          <p:nvPr/>
        </p:nvSpPr>
        <p:spPr>
          <a:xfrm>
            <a:off x="252000" y="1447800"/>
            <a:ext cx="8640000" cy="2751522"/>
          </a:xfrm>
          <a:prstGeom prst="rect">
            <a:avLst/>
          </a:prstGeom>
        </p:spPr>
        <p:txBody>
          <a:bodyPr>
            <a:spAutoFit/>
          </a:bodyPr>
          <a:lstStyle/>
          <a:p>
            <a:pPr algn="just">
              <a:spcBef>
                <a:spcPct val="0"/>
              </a:spcBef>
              <a:spcAft>
                <a:spcPct val="30000"/>
              </a:spcAft>
              <a:defRPr/>
            </a:pPr>
            <a:r>
              <a:rPr lang="it-IT" altLang="it-IT" b="1" kern="0" dirty="0">
                <a:latin typeface="Book Antiqua" panose="02040602050305030304" pitchFamily="18" charset="0"/>
                <a:ea typeface="ＭＳ Ｐゴシック"/>
              </a:rPr>
              <a:t>Contents </a:t>
            </a:r>
            <a:r>
              <a:rPr lang="it-IT" altLang="it-IT" b="1" kern="0" dirty="0" err="1">
                <a:latin typeface="Book Antiqua" panose="02040602050305030304" pitchFamily="18" charset="0"/>
                <a:ea typeface="ＭＳ Ｐゴシック"/>
              </a:rPr>
              <a:t>vulnerability</a:t>
            </a:r>
            <a:r>
              <a:rPr lang="it-IT" altLang="it-IT" b="1" kern="0" dirty="0">
                <a:latin typeface="Book Antiqua" panose="02040602050305030304" pitchFamily="18" charset="0"/>
                <a:ea typeface="ＭＳ Ｐゴシック"/>
              </a:rPr>
              <a:t> </a:t>
            </a:r>
            <a:r>
              <a:rPr lang="it-IT" altLang="it-IT" b="1" kern="0" dirty="0" err="1">
                <a:latin typeface="Book Antiqua" panose="02040602050305030304" pitchFamily="18" charset="0"/>
                <a:ea typeface="ＭＳ Ｐゴシック"/>
              </a:rPr>
              <a:t>curves</a:t>
            </a:r>
            <a:endParaRPr lang="it-IT" altLang="it-IT" b="1" kern="0" dirty="0">
              <a:latin typeface="Book Antiqua" panose="02040602050305030304" pitchFamily="18" charset="0"/>
              <a:ea typeface="ＭＳ Ｐゴシック"/>
            </a:endParaRPr>
          </a:p>
          <a:p>
            <a:pPr algn="just">
              <a:spcBef>
                <a:spcPct val="0"/>
              </a:spcBef>
              <a:spcAft>
                <a:spcPct val="30000"/>
              </a:spcAft>
              <a:defRPr/>
            </a:pPr>
            <a:r>
              <a:rPr lang="en-US" altLang="it-IT" kern="0" dirty="0">
                <a:latin typeface="Book Antiqua" panose="02040602050305030304" pitchFamily="18" charset="0"/>
                <a:ea typeface="ＭＳ Ｐゴシック"/>
              </a:rPr>
              <a:t>Commercial activities are mostly located in structures with the same materials and building characteristics of those used for residential activities, but the stock contents have higher weights in the damage estimation. To include this contribution, the curves from the MCM </a:t>
            </a:r>
            <a:r>
              <a:rPr lang="en-US" altLang="it-IT" kern="0" dirty="0" smtClean="0">
                <a:latin typeface="Book Antiqua" panose="02040602050305030304" pitchFamily="18" charset="0"/>
                <a:ea typeface="ＭＳ Ｐゴシック"/>
              </a:rPr>
              <a:t>relative </a:t>
            </a:r>
            <a:r>
              <a:rPr lang="en-US" altLang="it-IT" kern="0" dirty="0">
                <a:latin typeface="Book Antiqua" panose="02040602050305030304" pitchFamily="18" charset="0"/>
                <a:ea typeface="ＭＳ Ｐゴシック"/>
              </a:rPr>
              <a:t>to the movable equipment of different commercial activities were converted according to the ratio of  the GDP pro capita of England and Italy, and the currency rate.</a:t>
            </a:r>
          </a:p>
          <a:p>
            <a:pPr algn="just">
              <a:spcBef>
                <a:spcPct val="0"/>
              </a:spcBef>
              <a:spcAft>
                <a:spcPct val="30000"/>
              </a:spcAft>
              <a:defRPr/>
            </a:pPr>
            <a:r>
              <a:rPr lang="en-US" altLang="it-IT" kern="0" dirty="0">
                <a:latin typeface="Book Antiqua" panose="02040602050305030304" pitchFamily="18" charset="0"/>
                <a:ea typeface="ＭＳ Ｐゴシック"/>
              </a:rPr>
              <a:t>The total vulnerability curve for each commercial building class was derived by summing the materials and the contents </a:t>
            </a:r>
            <a:r>
              <a:rPr lang="en-US" altLang="it-IT" kern="0" dirty="0" smtClean="0">
                <a:latin typeface="Book Antiqua" panose="02040602050305030304" pitchFamily="18" charset="0"/>
                <a:ea typeface="ＭＳ Ｐゴシック"/>
              </a:rPr>
              <a:t>contributions.</a:t>
            </a:r>
            <a:endParaRPr lang="it-IT" dirty="0">
              <a:latin typeface="Book Antiqua" panose="02040602050305030304" pitchFamily="18" charset="0"/>
            </a:endParaRPr>
          </a:p>
        </p:txBody>
      </p:sp>
      <p:pic>
        <p:nvPicPr>
          <p:cNvPr id="12" name="Picture 11" descr="eu_flag_co_funded_pos_[rgb]_right.jpg"/>
          <p:cNvPicPr/>
          <p:nvPr/>
        </p:nvPicPr>
        <p:blipFill>
          <a:blip r:embed="rId7"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3896735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pic>
        <p:nvPicPr>
          <p:cNvPr id="2" name="Immagin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0675" y="1524000"/>
            <a:ext cx="3435135" cy="5040000"/>
          </a:xfrm>
          <a:prstGeom prst="rect">
            <a:avLst/>
          </a:prstGeom>
        </p:spPr>
      </p:pic>
      <p:pic>
        <p:nvPicPr>
          <p:cNvPr id="3" name="Immagin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36810" y="1524000"/>
            <a:ext cx="4686516" cy="5040000"/>
          </a:xfrm>
          <a:prstGeom prst="rect">
            <a:avLst/>
          </a:prstGeom>
        </p:spPr>
      </p:pic>
      <p:pic>
        <p:nvPicPr>
          <p:cNvPr id="9" name="Picture 8" descr="eu_flag_co_funded_pos_[rgb]_right.jpg"/>
          <p:cNvPicPr/>
          <p:nvPr/>
        </p:nvPicPr>
        <p:blipFill>
          <a:blip r:embed="rId7"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41914844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xmlns="" val="2975742693"/>
              </p:ext>
            </p:extLst>
          </p:nvPr>
        </p:nvGraphicFramePr>
        <p:xfrm>
          <a:off x="457201" y="1600042"/>
          <a:ext cx="4648199" cy="5006311"/>
        </p:xfrm>
        <a:graphic>
          <a:graphicData uri="http://schemas.openxmlformats.org/drawingml/2006/table">
            <a:tbl>
              <a:tblPr firstRow="1" firstCol="1" bandRow="1"/>
              <a:tblGrid>
                <a:gridCol w="1623180"/>
                <a:gridCol w="3025019"/>
              </a:tblGrid>
              <a:tr h="205726">
                <a:tc>
                  <a:txBody>
                    <a:bodyPr/>
                    <a:lstStyle/>
                    <a:p>
                      <a:pPr algn="ctr">
                        <a:lnSpc>
                          <a:spcPct val="150000"/>
                        </a:lnSpc>
                        <a:spcAft>
                          <a:spcPts val="0"/>
                        </a:spcAft>
                      </a:pPr>
                      <a:r>
                        <a:rPr lang="en-GB"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Contents damage curve from MCM</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Commercial activities</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a:txBody>
                    <a:bodyPr/>
                    <a:lstStyle/>
                    <a:p>
                      <a:pPr algn="ctr">
                        <a:lnSpc>
                          <a:spcPct val="150000"/>
                        </a:lnSpc>
                        <a:spcAft>
                          <a:spcPts val="0"/>
                        </a:spcAft>
                      </a:pP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 Street shop</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Clothing and shoe stores, jewelleries, perfumeries, furniture shops, newsstands, curio shops, photo shops, book shops, toy stores, pet shops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w="12700" cap="flat" cmpd="sng" algn="ctr">
                      <a:solidFill>
                        <a:srgbClr val="000000"/>
                      </a:solidFill>
                      <a:prstDash val="solid"/>
                      <a:round/>
                      <a:headEnd type="none" w="med" len="med"/>
                      <a:tailEnd type="none" w="med" len="med"/>
                    </a:lnT>
                    <a:lnB>
                      <a:noFill/>
                    </a:lnB>
                  </a:tcPr>
                </a:tc>
              </a:tr>
              <a:tr h="205726">
                <a:tc>
                  <a:txBody>
                    <a:bodyPr/>
                    <a:lstStyle/>
                    <a:p>
                      <a:pPr algn="ctr">
                        <a:lnSpc>
                          <a:spcPct val="150000"/>
                        </a:lnSpc>
                        <a:spcAft>
                          <a:spcPts val="0"/>
                        </a:spcAft>
                      </a:pP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Hotel</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Hotels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Sport, </a:t>
                      </a: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Leisure</a:t>
                      </a: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centre</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Sport and </a:t>
                      </a: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leisure</a:t>
                      </a: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centres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School, University, College</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Nurseries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Surgery</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Surgeries, dental practices, </a:t>
                      </a:r>
                      <a:r>
                        <a:rPr lang="en-GB"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orthopedists</a:t>
                      </a: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drugstores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 Showroom</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 </a:t>
                      </a: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showrooms</a:t>
                      </a: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 </a:t>
                      </a: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parks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 Tech Office</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 offices, copy shops, typographies, phone shops, appliance stores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Office non specific</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Freelancer offices, estate agencies, travel agencies, driving schools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Bingo</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Betting centres, slot machines, billiards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Restaurant</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Restaurants</a:t>
                      </a: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pizzerias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Cafe, Fast food</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Cafes, confectioneries, ice-cream shops, candy shops, bakeries, rotisseries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Super, Hyperstore</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Fish markets, butcher's shops, delicatessens, greengroceries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Electrical warehouse</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Boilers shop</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411451">
                <a:tc>
                  <a:txBody>
                    <a:bodyPr/>
                    <a:lstStyle/>
                    <a:p>
                      <a:pPr algn="ctr">
                        <a:lnSpc>
                          <a:spcPct val="150000"/>
                        </a:lnSpc>
                        <a:spcAft>
                          <a:spcPts val="0"/>
                        </a:spcAft>
                      </a:pPr>
                      <a:r>
                        <a:rPr lang="it-IT" sz="900">
                          <a:effectLst/>
                          <a:latin typeface="Times New Roman" panose="02020603050405020304" pitchFamily="18" charset="0"/>
                          <a:ea typeface="Times New Roman" panose="02020603050405020304" pitchFamily="18" charset="0"/>
                          <a:cs typeface="Times New Roman" panose="02020603050405020304" pitchFamily="18" charset="0"/>
                        </a:rPr>
                        <a:t>Retail warehouse</a:t>
                      </a:r>
                    </a:p>
                  </a:txBody>
                  <a:tcPr marL="40002" marR="40002" marT="0" marB="0" anchor="ctr">
                    <a:lnL>
                      <a:noFill/>
                    </a:lnL>
                    <a:lnR>
                      <a:noFill/>
                    </a:lnR>
                    <a:lnT>
                      <a:noFill/>
                    </a:lnT>
                    <a:lnB>
                      <a:noFill/>
                    </a:lnB>
                  </a:tcPr>
                </a:tc>
                <a:tc>
                  <a:txBody>
                    <a:bodyPr/>
                    <a:lstStyle/>
                    <a:p>
                      <a:pPr algn="ctr">
                        <a:lnSpc>
                          <a:spcPct val="100000"/>
                        </a:lnSpc>
                        <a:spcAft>
                          <a:spcPts val="0"/>
                        </a:spcAft>
                      </a:pP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Ironmongeries, </a:t>
                      </a:r>
                      <a:r>
                        <a:rPr lang="en-GB"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poundlands</a:t>
                      </a: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electronics stores, hydraulic supplies shops, retailers of articles for hairdressers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Laboratory</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Laundries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Hair Saloon</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Hair</a:t>
                      </a: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Saloons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Garden centre</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c>
                  <a:txBody>
                    <a:bodyPr/>
                    <a:lstStyle/>
                    <a:p>
                      <a:pPr algn="ctr">
                        <a:lnSpc>
                          <a:spcPct val="100000"/>
                        </a:lnSpc>
                        <a:spcAft>
                          <a:spcPts val="0"/>
                        </a:spcAft>
                      </a:pP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Flower</a:t>
                      </a:r>
                      <a:r>
                        <a:rPr lang="it-I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shops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a:noFill/>
                    </a:lnB>
                  </a:tcPr>
                </a:tc>
              </a:tr>
              <a:tr h="205726">
                <a:tc>
                  <a:txBody>
                    <a:bodyPr/>
                    <a:lstStyle/>
                    <a:p>
                      <a:pPr algn="ctr">
                        <a:lnSpc>
                          <a:spcPct val="150000"/>
                        </a:lnSpc>
                        <a:spcAft>
                          <a:spcPts val="0"/>
                        </a:spcAft>
                      </a:pPr>
                      <a:r>
                        <a:rPr lang="it-I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Garage, vehicle repair</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Garages, vehicle repairs, retailers of spare parts for cars and motorcycles</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02" marR="40002"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3" name="Immagin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72640" y="1544162"/>
            <a:ext cx="3414160" cy="5105558"/>
          </a:xfrm>
          <a:prstGeom prst="rect">
            <a:avLst/>
          </a:prstGeom>
        </p:spPr>
      </p:pic>
      <p:pic>
        <p:nvPicPr>
          <p:cNvPr id="9" name="Picture 8" descr="eu_flag_co_funded_pos_[rgb]_right.jpg"/>
          <p:cNvPicPr/>
          <p:nvPr/>
        </p:nvPicPr>
        <p:blipFill>
          <a:blip r:embed="rId6"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40027403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pic>
        <p:nvPicPr>
          <p:cNvPr id="10" name="Immagine 17"/>
          <p:cNvPicPr>
            <a:picLocks noChangeAspect="1"/>
          </p:cNvPicPr>
          <p:nvPr/>
        </p:nvPicPr>
        <p:blipFill>
          <a:blip r:embed="rId5" cstate="print">
            <a:extLst>
              <a:ext uri="{28A0092B-C50C-407E-A947-70E740481C1C}">
                <a14:useLocalDpi xmlns:a14="http://schemas.microsoft.com/office/drawing/2010/main" xmlns="" val="0"/>
              </a:ext>
            </a:extLst>
          </a:blip>
          <a:srcRect l="12009" t="4140" r="15811" b="6197"/>
          <a:stretch>
            <a:fillRect/>
          </a:stretch>
        </p:blipFill>
        <p:spPr bwMode="auto">
          <a:xfrm>
            <a:off x="6135688" y="1541462"/>
            <a:ext cx="2973387" cy="5219700"/>
          </a:xfrm>
          <a:prstGeom prst="rect">
            <a:avLst/>
          </a:prstGeom>
          <a:solidFill>
            <a:schemeClr val="accent1"/>
          </a:solidFill>
          <a:ln w="3175">
            <a:solidFill>
              <a:schemeClr val="tx2"/>
            </a:solidFill>
            <a:miter lim="800000"/>
            <a:headEnd/>
            <a:tailEnd/>
          </a:ln>
        </p:spPr>
      </p:pic>
      <p:pic>
        <p:nvPicPr>
          <p:cNvPr id="12" name="Immagine 13"/>
          <p:cNvPicPr>
            <a:picLocks noChangeAspect="1"/>
          </p:cNvPicPr>
          <p:nvPr/>
        </p:nvPicPr>
        <p:blipFill>
          <a:blip r:embed="rId6" cstate="print">
            <a:extLst>
              <a:ext uri="{28A0092B-C50C-407E-A947-70E740481C1C}">
                <a14:useLocalDpi xmlns:a14="http://schemas.microsoft.com/office/drawing/2010/main" xmlns="" val="0"/>
              </a:ext>
            </a:extLst>
          </a:blip>
          <a:srcRect l="11392" t="4890" r="15916" b="7175"/>
          <a:stretch>
            <a:fillRect/>
          </a:stretch>
        </p:blipFill>
        <p:spPr bwMode="auto">
          <a:xfrm>
            <a:off x="3051175" y="1562100"/>
            <a:ext cx="3054350" cy="52197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Immagine 16"/>
          <p:cNvPicPr>
            <a:picLocks noChangeAspect="1"/>
          </p:cNvPicPr>
          <p:nvPr/>
        </p:nvPicPr>
        <p:blipFill>
          <a:blip r:embed="rId7" cstate="print">
            <a:extLst>
              <a:ext uri="{28A0092B-C50C-407E-A947-70E740481C1C}">
                <a14:useLocalDpi xmlns:a14="http://schemas.microsoft.com/office/drawing/2010/main" xmlns="" val="0"/>
              </a:ext>
            </a:extLst>
          </a:blip>
          <a:srcRect l="12335" t="4066" r="16000" b="6848"/>
          <a:stretch>
            <a:fillRect/>
          </a:stretch>
        </p:blipFill>
        <p:spPr bwMode="auto">
          <a:xfrm>
            <a:off x="57150" y="1547812"/>
            <a:ext cx="2971800" cy="52197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pic>
        <p:nvPicPr>
          <p:cNvPr id="18" name="Picture 17" descr="eu_flag_co_funded_pos_[rgb]_right.jpg"/>
          <p:cNvPicPr/>
          <p:nvPr/>
        </p:nvPicPr>
        <p:blipFill>
          <a:blip r:embed="rId8"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17477113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Title 1"/>
          <p:cNvSpPr>
            <a:spLocks noGrp="1"/>
          </p:cNvSpPr>
          <p:nvPr>
            <p:ph type="title"/>
          </p:nvPr>
        </p:nvSpPr>
        <p:spPr>
          <a:xfrm>
            <a:off x="457200" y="774700"/>
            <a:ext cx="8229600" cy="749300"/>
          </a:xfrm>
        </p:spPr>
        <p:txBody>
          <a:bodyPr>
            <a:normAutofit/>
          </a:bodyPr>
          <a:lstStyle/>
          <a:p>
            <a:r>
              <a:rPr lang="it-IT" sz="2800" dirty="0" smtClean="0">
                <a:solidFill>
                  <a:srgbClr val="419182"/>
                </a:solidFill>
                <a:latin typeface="Book Antiqua" panose="02040602050305030304" pitchFamily="18" charset="0"/>
              </a:rPr>
              <a:t>From </a:t>
            </a:r>
            <a:r>
              <a:rPr lang="it-IT" sz="2800" dirty="0" err="1" smtClean="0">
                <a:solidFill>
                  <a:srgbClr val="419182"/>
                </a:solidFill>
                <a:latin typeface="Book Antiqua" panose="02040602050305030304" pitchFamily="18" charset="0"/>
              </a:rPr>
              <a:t>flood</a:t>
            </a:r>
            <a:r>
              <a:rPr lang="it-IT" sz="2800" dirty="0" smtClean="0">
                <a:solidFill>
                  <a:srgbClr val="419182"/>
                </a:solidFill>
                <a:latin typeface="Book Antiqua" panose="02040602050305030304" pitchFamily="18" charset="0"/>
              </a:rPr>
              <a:t> </a:t>
            </a:r>
            <a:r>
              <a:rPr lang="it-IT" sz="2800" dirty="0" err="1" smtClean="0">
                <a:solidFill>
                  <a:srgbClr val="419182"/>
                </a:solidFill>
                <a:latin typeface="Book Antiqua" panose="02040602050305030304" pitchFamily="18" charset="0"/>
              </a:rPr>
              <a:t>defence</a:t>
            </a:r>
            <a:r>
              <a:rPr lang="it-IT" sz="2800" dirty="0" smtClean="0">
                <a:solidFill>
                  <a:srgbClr val="419182"/>
                </a:solidFill>
                <a:latin typeface="Book Antiqua" panose="02040602050305030304" pitchFamily="18" charset="0"/>
              </a:rPr>
              <a:t> to </a:t>
            </a:r>
            <a:r>
              <a:rPr lang="it-IT" sz="2800" dirty="0" err="1" smtClean="0">
                <a:solidFill>
                  <a:srgbClr val="419182"/>
                </a:solidFill>
                <a:latin typeface="Book Antiqua" panose="02040602050305030304" pitchFamily="18" charset="0"/>
              </a:rPr>
              <a:t>flood</a:t>
            </a:r>
            <a:r>
              <a:rPr lang="it-IT" sz="2800" dirty="0" smtClean="0">
                <a:solidFill>
                  <a:srgbClr val="419182"/>
                </a:solidFill>
                <a:latin typeface="Book Antiqua" panose="02040602050305030304" pitchFamily="18" charset="0"/>
              </a:rPr>
              <a:t> </a:t>
            </a:r>
            <a:r>
              <a:rPr lang="it-IT" sz="2800" dirty="0" err="1" smtClean="0">
                <a:solidFill>
                  <a:srgbClr val="419182"/>
                </a:solidFill>
                <a:latin typeface="Book Antiqua" panose="02040602050305030304" pitchFamily="18" charset="0"/>
              </a:rPr>
              <a:t>risk</a:t>
            </a:r>
            <a:r>
              <a:rPr lang="it-IT" sz="2800" dirty="0" smtClean="0">
                <a:solidFill>
                  <a:srgbClr val="419182"/>
                </a:solidFill>
                <a:latin typeface="Book Antiqua" panose="02040602050305030304" pitchFamily="18" charset="0"/>
              </a:rPr>
              <a:t> management</a:t>
            </a:r>
            <a:endParaRPr lang="bs-Latn-BA" sz="2800" dirty="0">
              <a:solidFill>
                <a:srgbClr val="419182"/>
              </a:solidFill>
              <a:latin typeface="Book Antiqua" panose="02040602050305030304" pitchFamily="18" charset="0"/>
            </a:endParaRPr>
          </a:p>
        </p:txBody>
      </p:sp>
      <p:sp>
        <p:nvSpPr>
          <p:cNvPr id="2" name="Rettangolo 1"/>
          <p:cNvSpPr/>
          <p:nvPr/>
        </p:nvSpPr>
        <p:spPr>
          <a:xfrm>
            <a:off x="252000" y="1600200"/>
            <a:ext cx="8640000" cy="1477328"/>
          </a:xfrm>
          <a:prstGeom prst="rect">
            <a:avLst/>
          </a:prstGeom>
        </p:spPr>
        <p:txBody>
          <a:bodyPr wrap="square">
            <a:spAutoFit/>
          </a:bodyPr>
          <a:lstStyle/>
          <a:p>
            <a:pPr marL="285750" indent="-285750" algn="just">
              <a:buFont typeface="Arial" panose="020B0604020202020204" pitchFamily="34" charset="0"/>
              <a:buChar char="•"/>
            </a:pPr>
            <a:r>
              <a:rPr lang="en-US" dirty="0">
                <a:solidFill>
                  <a:srgbClr val="000000"/>
                </a:solidFill>
                <a:latin typeface="Book Antiqua" panose="02040602050305030304" pitchFamily="18" charset="0"/>
              </a:rPr>
              <a:t>Flood risk management can be defined as the “</a:t>
            </a:r>
            <a:r>
              <a:rPr lang="en-US" i="1" dirty="0">
                <a:solidFill>
                  <a:srgbClr val="000000"/>
                </a:solidFill>
                <a:latin typeface="Book Antiqua" panose="02040602050305030304" pitchFamily="18" charset="0"/>
              </a:rPr>
              <a:t>continuous and holistic societal analysis, assessment and mitigation of flood risk</a:t>
            </a:r>
            <a:r>
              <a:rPr lang="en-US" dirty="0">
                <a:solidFill>
                  <a:srgbClr val="000000"/>
                </a:solidFill>
                <a:latin typeface="Book Antiqua" panose="02040602050305030304" pitchFamily="18" charset="0"/>
              </a:rPr>
              <a:t>” (Schanze, 2006). </a:t>
            </a:r>
          </a:p>
          <a:p>
            <a:pPr marL="285750" indent="-285750" algn="just">
              <a:buFont typeface="Arial" panose="020B0604020202020204" pitchFamily="34" charset="0"/>
              <a:buChar char="•"/>
            </a:pPr>
            <a:r>
              <a:rPr lang="en-US" dirty="0">
                <a:solidFill>
                  <a:srgbClr val="000000"/>
                </a:solidFill>
                <a:latin typeface="Book Antiqua" panose="02040602050305030304" pitchFamily="18" charset="0"/>
              </a:rPr>
              <a:t>Or as “</a:t>
            </a:r>
            <a:r>
              <a:rPr lang="en-US" i="1" dirty="0">
                <a:solidFill>
                  <a:srgbClr val="000000"/>
                </a:solidFill>
                <a:latin typeface="Book Antiqua" panose="02040602050305030304" pitchFamily="18" charset="0"/>
              </a:rPr>
              <a:t>a process of continuous analysis, adjustment and adaptation of a flooding system (including both structural and non-structural actions) taken to reduce flood risk</a:t>
            </a:r>
            <a:r>
              <a:rPr lang="en-US" dirty="0">
                <a:solidFill>
                  <a:srgbClr val="000000"/>
                </a:solidFill>
                <a:latin typeface="Book Antiqua" panose="02040602050305030304" pitchFamily="18" charset="0"/>
              </a:rPr>
              <a:t>” (</a:t>
            </a:r>
            <a:r>
              <a:rPr lang="en-US" dirty="0" err="1">
                <a:solidFill>
                  <a:srgbClr val="000000"/>
                </a:solidFill>
                <a:latin typeface="Book Antiqua" panose="02040602050305030304" pitchFamily="18" charset="0"/>
              </a:rPr>
              <a:t>FLOODsite</a:t>
            </a:r>
            <a:r>
              <a:rPr lang="en-US" dirty="0">
                <a:solidFill>
                  <a:srgbClr val="000000"/>
                </a:solidFill>
                <a:latin typeface="Book Antiqua" panose="02040602050305030304" pitchFamily="18" charset="0"/>
              </a:rPr>
              <a:t>, 2009a; HR Wallingford, 2007). </a:t>
            </a:r>
            <a:endParaRPr lang="it-IT" dirty="0">
              <a:latin typeface="Book Antiqua" panose="02040602050305030304" pitchFamily="18" charset="0"/>
            </a:endParaRPr>
          </a:p>
        </p:txBody>
      </p:sp>
      <p:graphicFrame>
        <p:nvGraphicFramePr>
          <p:cNvPr id="12" name="Tabella 11"/>
          <p:cNvGraphicFramePr>
            <a:graphicFrameLocks noGrp="1"/>
          </p:cNvGraphicFramePr>
          <p:nvPr>
            <p:extLst>
              <p:ext uri="{D42A27DB-BD31-4B8C-83A1-F6EECF244321}">
                <p14:modId xmlns:p14="http://schemas.microsoft.com/office/powerpoint/2010/main" xmlns="" val="50737793"/>
              </p:ext>
            </p:extLst>
          </p:nvPr>
        </p:nvGraphicFramePr>
        <p:xfrm>
          <a:off x="3048000" y="3200400"/>
          <a:ext cx="5638801" cy="3516376"/>
        </p:xfrm>
        <a:graphic>
          <a:graphicData uri="http://schemas.openxmlformats.org/drawingml/2006/table">
            <a:tbl>
              <a:tblPr firstRow="1" firstCol="1" bandRow="1"/>
              <a:tblGrid>
                <a:gridCol w="1295400"/>
                <a:gridCol w="1981200"/>
                <a:gridCol w="2362201"/>
              </a:tblGrid>
              <a:tr h="215900">
                <a:tc>
                  <a:txBody>
                    <a:bodyPr/>
                    <a:lstStyle/>
                    <a:p>
                      <a:pPr indent="180340" algn="just">
                        <a:lnSpc>
                          <a:spcPct val="120000"/>
                        </a:lnSpc>
                        <a:spcBef>
                          <a:spcPts val="600"/>
                        </a:spcBef>
                        <a:spcAft>
                          <a:spcPts val="600"/>
                        </a:spcAft>
                      </a:pPr>
                      <a:r>
                        <a:rPr lang="en-GB" sz="1100" b="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Main characteristics</a:t>
                      </a:r>
                      <a:endParaRPr lang="it-IT" sz="1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20000"/>
                        </a:lnSpc>
                        <a:spcBef>
                          <a:spcPts val="600"/>
                        </a:spcBef>
                        <a:spcAft>
                          <a:spcPts val="600"/>
                        </a:spcAft>
                      </a:pPr>
                      <a:r>
                        <a:rPr lang="en-GB" sz="1100" b="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Security approach</a:t>
                      </a:r>
                      <a:endParaRPr lang="it-IT" sz="110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20000"/>
                        </a:lnSpc>
                        <a:spcBef>
                          <a:spcPts val="600"/>
                        </a:spcBef>
                        <a:spcAft>
                          <a:spcPts val="600"/>
                        </a:spcAft>
                      </a:pPr>
                      <a:r>
                        <a:rPr lang="en-GB" sz="1100" b="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Risk approach</a:t>
                      </a:r>
                      <a:endParaRPr lang="it-IT" sz="110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gn="just"/>
                      <a:r>
                        <a:rPr lang="en-GB" sz="1100" b="1">
                          <a:effectLst/>
                          <a:latin typeface="Book Antiqua" panose="02040602050305030304" pitchFamily="18" charset="0"/>
                          <a:cs typeface="Times New Roman" panose="02020603050405020304" pitchFamily="18" charset="0"/>
                        </a:rPr>
                        <a:t>Aim</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r>
                        <a:rPr lang="en-GB" sz="1100" dirty="0">
                          <a:effectLst/>
                          <a:latin typeface="Book Antiqua" panose="02040602050305030304" pitchFamily="18" charset="0"/>
                          <a:cs typeface="Times New Roman" panose="02020603050405020304" pitchFamily="18" charset="0"/>
                        </a:rPr>
                        <a:t>protection against threat emanating from flood events</a:t>
                      </a:r>
                      <a:endParaRPr lang="it-IT" sz="1100" dirty="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r>
                        <a:rPr lang="en-GB" sz="1100">
                          <a:effectLst/>
                          <a:latin typeface="Book Antiqua" panose="02040602050305030304" pitchFamily="18" charset="0"/>
                          <a:cs typeface="Times New Roman" panose="02020603050405020304" pitchFamily="18" charset="0"/>
                        </a:rPr>
                        <a:t>develop a strategy how to handle flood risk, define which level of risk is acceptable</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31800">
                <a:tc>
                  <a:txBody>
                    <a:bodyPr/>
                    <a:lstStyle/>
                    <a:p>
                      <a:pPr algn="just"/>
                      <a:r>
                        <a:rPr lang="en-GB" sz="1100" b="1">
                          <a:effectLst/>
                          <a:latin typeface="Book Antiqua" panose="02040602050305030304" pitchFamily="18" charset="0"/>
                          <a:cs typeface="Times New Roman" panose="02020603050405020304" pitchFamily="18" charset="0"/>
                        </a:rPr>
                        <a:t>Terminology</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dirty="0">
                          <a:effectLst/>
                          <a:latin typeface="Book Antiqua" panose="02040602050305030304" pitchFamily="18" charset="0"/>
                          <a:cs typeface="Times New Roman" panose="02020603050405020304" pitchFamily="18" charset="0"/>
                        </a:rPr>
                        <a:t>danger, threat, security, protection</a:t>
                      </a:r>
                      <a:endParaRPr lang="it-IT" sz="1100" dirty="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dirty="0">
                          <a:effectLst/>
                          <a:latin typeface="Book Antiqua" panose="02040602050305030304" pitchFamily="18" charset="0"/>
                          <a:cs typeface="Times New Roman" panose="02020603050405020304" pitchFamily="18" charset="0"/>
                        </a:rPr>
                        <a:t>risk, residual risk, risk evaluation, risk management, risk governance</a:t>
                      </a:r>
                      <a:endParaRPr lang="it-IT" sz="1100" dirty="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r>
              <a:tr h="431800">
                <a:tc>
                  <a:txBody>
                    <a:bodyPr/>
                    <a:lstStyle/>
                    <a:p>
                      <a:pPr algn="just"/>
                      <a:r>
                        <a:rPr lang="en-GB" sz="1100" b="1">
                          <a:effectLst/>
                          <a:latin typeface="Book Antiqua" panose="02040602050305030304" pitchFamily="18" charset="0"/>
                          <a:cs typeface="Times New Roman" panose="02020603050405020304" pitchFamily="18" charset="0"/>
                        </a:rPr>
                        <a:t>Scenarios</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a:effectLst/>
                          <a:latin typeface="Book Antiqua" panose="02040602050305030304" pitchFamily="18" charset="0"/>
                          <a:cs typeface="Times New Roman" panose="02020603050405020304" pitchFamily="18" charset="0"/>
                        </a:rPr>
                        <a:t>medium-probability events as the standard level of protection</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dirty="0">
                          <a:effectLst/>
                          <a:latin typeface="Book Antiqua" panose="02040602050305030304" pitchFamily="18" charset="0"/>
                          <a:cs typeface="Times New Roman" panose="02020603050405020304" pitchFamily="18" charset="0"/>
                        </a:rPr>
                        <a:t>high-/medium- and low-probability events, priorities regarding level of protection</a:t>
                      </a:r>
                      <a:endParaRPr lang="it-IT" sz="1100" dirty="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r>
              <a:tr h="0">
                <a:tc>
                  <a:txBody>
                    <a:bodyPr/>
                    <a:lstStyle/>
                    <a:p>
                      <a:pPr algn="just"/>
                      <a:r>
                        <a:rPr lang="en-GB" sz="1100" b="1">
                          <a:effectLst/>
                          <a:latin typeface="Book Antiqua" panose="02040602050305030304" pitchFamily="18" charset="0"/>
                          <a:cs typeface="Times New Roman" panose="02020603050405020304" pitchFamily="18" charset="0"/>
                        </a:rPr>
                        <a:t>Measures</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a:effectLst/>
                          <a:latin typeface="Book Antiqua" panose="02040602050305030304" pitchFamily="18" charset="0"/>
                          <a:cs typeface="Times New Roman" panose="02020603050405020304" pitchFamily="18" charset="0"/>
                        </a:rPr>
                        <a:t>focus on structural measures</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dirty="0">
                          <a:effectLst/>
                          <a:latin typeface="Book Antiqua" panose="02040602050305030304" pitchFamily="18" charset="0"/>
                          <a:cs typeface="Times New Roman" panose="02020603050405020304" pitchFamily="18" charset="0"/>
                        </a:rPr>
                        <a:t>combination of structural and non-structural measures</a:t>
                      </a:r>
                      <a:endParaRPr lang="it-IT" sz="1100" dirty="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r>
              <a:tr h="431800">
                <a:tc>
                  <a:txBody>
                    <a:bodyPr/>
                    <a:lstStyle/>
                    <a:p>
                      <a:pPr algn="just"/>
                      <a:r>
                        <a:rPr lang="en-GB" sz="1100" b="1">
                          <a:effectLst/>
                          <a:latin typeface="Book Antiqua" panose="02040602050305030304" pitchFamily="18" charset="0"/>
                          <a:cs typeface="Times New Roman" panose="02020603050405020304" pitchFamily="18" charset="0"/>
                        </a:rPr>
                        <a:t>Involved parties</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a:effectLst/>
                          <a:latin typeface="Book Antiqua" panose="02040602050305030304" pitchFamily="18" charset="0"/>
                          <a:cs typeface="Times New Roman" panose="02020603050405020304" pitchFamily="18" charset="0"/>
                        </a:rPr>
                        <a:t>sectorial planning (water authority), top-down, implementation gap</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dirty="0">
                          <a:effectLst/>
                          <a:latin typeface="Book Antiqua" panose="02040602050305030304" pitchFamily="18" charset="0"/>
                          <a:cs typeface="Times New Roman" panose="02020603050405020304" pitchFamily="18" charset="0"/>
                        </a:rPr>
                        <a:t>interdisciplinary, bottom-up elements</a:t>
                      </a:r>
                      <a:endParaRPr lang="it-IT" sz="1100" dirty="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r>
              <a:tr h="431800">
                <a:tc>
                  <a:txBody>
                    <a:bodyPr/>
                    <a:lstStyle/>
                    <a:p>
                      <a:pPr algn="just"/>
                      <a:r>
                        <a:rPr lang="en-GB" sz="1100" b="1">
                          <a:effectLst/>
                          <a:latin typeface="Book Antiqua" panose="02040602050305030304" pitchFamily="18" charset="0"/>
                          <a:cs typeface="Times New Roman" panose="02020603050405020304" pitchFamily="18" charset="0"/>
                        </a:rPr>
                        <a:t>Spatial focus</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a:effectLst/>
                          <a:latin typeface="Book Antiqua" panose="02040602050305030304" pitchFamily="18" charset="0"/>
                          <a:cs typeface="Times New Roman" panose="02020603050405020304" pitchFamily="18" charset="0"/>
                        </a:rPr>
                        <a:t>local solutions for local problems, oriented at administrative borders</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r>
                        <a:rPr lang="en-GB" sz="1100" dirty="0">
                          <a:effectLst/>
                          <a:latin typeface="Book Antiqua" panose="02040602050305030304" pitchFamily="18" charset="0"/>
                          <a:cs typeface="Times New Roman" panose="02020603050405020304" pitchFamily="18" charset="0"/>
                        </a:rPr>
                        <a:t>across administrative borders, catchment-based</a:t>
                      </a:r>
                      <a:endParaRPr lang="it-IT" sz="1100" dirty="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a:noFill/>
                    </a:lnB>
                  </a:tcPr>
                </a:tc>
              </a:tr>
              <a:tr h="0">
                <a:tc>
                  <a:txBody>
                    <a:bodyPr/>
                    <a:lstStyle/>
                    <a:p>
                      <a:pPr algn="just"/>
                      <a:r>
                        <a:rPr lang="en-GB" sz="1100" b="1">
                          <a:effectLst/>
                          <a:latin typeface="Book Antiqua" panose="02040602050305030304" pitchFamily="18" charset="0"/>
                          <a:cs typeface="Times New Roman" panose="02020603050405020304" pitchFamily="18" charset="0"/>
                        </a:rPr>
                        <a:t>Time aspect</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r>
                        <a:rPr lang="en-GB" sz="1100">
                          <a:effectLst/>
                          <a:latin typeface="Book Antiqua" panose="02040602050305030304" pitchFamily="18" charset="0"/>
                          <a:cs typeface="Times New Roman" panose="02020603050405020304" pitchFamily="18" charset="0"/>
                        </a:rPr>
                        <a:t>short-term solutions, event-driven, “trial and error”</a:t>
                      </a:r>
                      <a:endParaRPr lang="it-IT" sz="110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r>
                        <a:rPr lang="en-GB" sz="1100" dirty="0">
                          <a:effectLst/>
                          <a:latin typeface="Book Antiqua" panose="02040602050305030304" pitchFamily="18" charset="0"/>
                          <a:cs typeface="Times New Roman" panose="02020603050405020304" pitchFamily="18" charset="0"/>
                        </a:rPr>
                        <a:t>medium-/long-term solutions, prevention, regular revisions</a:t>
                      </a:r>
                      <a:endParaRPr lang="it-IT" sz="1100" dirty="0">
                        <a:effectLst/>
                        <a:latin typeface="Book Antiqua" panose="0204060205030503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3" name="Rettangolo 12"/>
          <p:cNvSpPr/>
          <p:nvPr/>
        </p:nvSpPr>
        <p:spPr>
          <a:xfrm>
            <a:off x="136441" y="4358424"/>
            <a:ext cx="2606759" cy="1200329"/>
          </a:xfrm>
          <a:prstGeom prst="rect">
            <a:avLst/>
          </a:prstGeom>
        </p:spPr>
        <p:txBody>
          <a:bodyPr wrap="square">
            <a:spAutoFit/>
          </a:bodyPr>
          <a:lstStyle/>
          <a:p>
            <a:r>
              <a:rPr lang="en-US" dirty="0">
                <a:solidFill>
                  <a:srgbClr val="000000"/>
                </a:solidFill>
                <a:latin typeface="Book Antiqua" panose="02040602050305030304" pitchFamily="18" charset="0"/>
              </a:rPr>
              <a:t>Comparison of security approach and risk approach (</a:t>
            </a:r>
            <a:r>
              <a:rPr lang="en-US" dirty="0" err="1">
                <a:solidFill>
                  <a:srgbClr val="000000"/>
                </a:solidFill>
                <a:latin typeface="Book Antiqua" panose="02040602050305030304" pitchFamily="18" charset="0"/>
              </a:rPr>
              <a:t>Heintz</a:t>
            </a:r>
            <a:r>
              <a:rPr lang="en-US" dirty="0">
                <a:solidFill>
                  <a:srgbClr val="000000"/>
                </a:solidFill>
                <a:latin typeface="Book Antiqua" panose="02040602050305030304" pitchFamily="18" charset="0"/>
              </a:rPr>
              <a:t> et al., 2012; Wagner, 2008). </a:t>
            </a:r>
            <a:endParaRPr lang="it-IT" dirty="0">
              <a:latin typeface="Book Antiqua" panose="02040602050305030304" pitchFamily="18" charset="0"/>
            </a:endParaRPr>
          </a:p>
        </p:txBody>
      </p:sp>
      <p:pic>
        <p:nvPicPr>
          <p:cNvPr id="15" name="Picture 14"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33303368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19182"/>
                </a:solidFill>
                <a:latin typeface="Book Antiqua" panose="02040602050305030304" pitchFamily="18" charset="0"/>
              </a:rPr>
              <a:t>An integrated exposure-vulnerability approach for flood risk analysis in urban </a:t>
            </a:r>
            <a:r>
              <a:rPr lang="en-US" dirty="0"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xmlns="" val="2685505453"/>
              </p:ext>
            </p:extLst>
          </p:nvPr>
        </p:nvGraphicFramePr>
        <p:xfrm>
          <a:off x="457202" y="1574805"/>
          <a:ext cx="8000997" cy="5215462"/>
        </p:xfrm>
        <a:graphic>
          <a:graphicData uri="http://schemas.openxmlformats.org/drawingml/2006/table">
            <a:tbl>
              <a:tblPr firstRow="1" firstCol="1" bandRow="1"/>
              <a:tblGrid>
                <a:gridCol w="1912238"/>
                <a:gridCol w="1912238"/>
                <a:gridCol w="868909"/>
                <a:gridCol w="867308"/>
                <a:gridCol w="867308"/>
                <a:gridCol w="867308"/>
                <a:gridCol w="705688"/>
              </a:tblGrid>
              <a:tr h="326813">
                <a:tc>
                  <a:txBody>
                    <a:bodyPr/>
                    <a:lstStyle/>
                    <a:p>
                      <a:endParaRPr lang="it-IT" sz="1400" dirty="0">
                        <a:effectLst/>
                        <a:latin typeface="Book Antiqua" panose="02040602050305030304" pitchFamily="18"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a:solidFill>
                            <a:srgbClr val="000000"/>
                          </a:solidFill>
                          <a:effectLst/>
                          <a:latin typeface="Book Antiqua" panose="02040602050305030304" pitchFamily="18" charset="0"/>
                          <a:ea typeface="PMingLiU"/>
                          <a:cs typeface="Times New Roman" panose="02020603050405020304" pitchFamily="18" charset="0"/>
                        </a:rPr>
                        <a:t>E-V</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a:solidFill>
                            <a:srgbClr val="000000"/>
                          </a:solidFill>
                          <a:effectLst/>
                          <a:latin typeface="Book Antiqua" panose="02040602050305030304" pitchFamily="18" charset="0"/>
                          <a:ea typeface="PMingLiU"/>
                          <a:cs typeface="Times New Roman" panose="02020603050405020304" pitchFamily="18" charset="0"/>
                        </a:rPr>
                        <a:t>V1</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a:solidFill>
                            <a:srgbClr val="000000"/>
                          </a:solidFill>
                          <a:effectLst/>
                          <a:latin typeface="Book Antiqua" panose="02040602050305030304" pitchFamily="18" charset="0"/>
                          <a:ea typeface="PMingLiU"/>
                          <a:cs typeface="Times New Roman" panose="02020603050405020304" pitchFamily="18" charset="0"/>
                        </a:rPr>
                        <a:t>V2</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a:solidFill>
                            <a:srgbClr val="000000"/>
                          </a:solidFill>
                          <a:effectLst/>
                          <a:latin typeface="Book Antiqua" panose="02040602050305030304" pitchFamily="18" charset="0"/>
                          <a:ea typeface="PMingLiU"/>
                          <a:cs typeface="Times New Roman" panose="02020603050405020304" pitchFamily="18" charset="0"/>
                        </a:rPr>
                        <a:t>V3</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a:solidFill>
                            <a:srgbClr val="000000"/>
                          </a:solidFill>
                          <a:effectLst/>
                          <a:latin typeface="Book Antiqua" panose="02040602050305030304" pitchFamily="18" charset="0"/>
                          <a:ea typeface="PMingLiU"/>
                          <a:cs typeface="Times New Roman" panose="02020603050405020304" pitchFamily="18" charset="0"/>
                        </a:rPr>
                        <a:t>V4</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a:solidFill>
                            <a:srgbClr val="000000"/>
                          </a:solidFill>
                          <a:effectLst/>
                          <a:latin typeface="Book Antiqua" panose="02040602050305030304" pitchFamily="18" charset="0"/>
                          <a:ea typeface="PMingLiU"/>
                          <a:cs typeface="Times New Roman" panose="02020603050405020304" pitchFamily="18" charset="0"/>
                        </a:rPr>
                        <a:t>V5</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813">
                <a:tc rowSpan="2">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Sparse houses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Single houses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813">
                <a:tc vMerge="1">
                  <a:txBody>
                    <a:bodyPr/>
                    <a:lstStyle/>
                    <a:p>
                      <a:endParaRPr lang="it-IT"/>
                    </a:p>
                  </a:txBody>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Flats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0.26%</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0.26%</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813">
                <a:tc rowSpan="4">
                  <a:txBody>
                    <a:bodyPr/>
                    <a:lstStyle/>
                    <a:p>
                      <a:pPr algn="ctr">
                        <a:lnSpc>
                          <a:spcPct val="150000"/>
                        </a:lnSpc>
                        <a:spcAft>
                          <a:spcPts val="0"/>
                        </a:spcAft>
                      </a:pPr>
                      <a:r>
                        <a:rPr lang="it-IT" sz="1400" b="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Industrial and craft settlements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Farmhouses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0.26%</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0.34%</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813">
                <a:tc vMerge="1">
                  <a:txBody>
                    <a:bodyPr/>
                    <a:lstStyle/>
                    <a:p>
                      <a:endParaRPr lang="it-IT"/>
                    </a:p>
                  </a:txBody>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Single houses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2.33%</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1.03%</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1.90%</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1.21%</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0.34%</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813">
                <a:tc vMerge="1">
                  <a:txBody>
                    <a:bodyPr/>
                    <a:lstStyle/>
                    <a:p>
                      <a:endParaRPr lang="it-IT"/>
                    </a:p>
                  </a:txBody>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Sheds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1.12%</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0.43%</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813">
                <a:tc vMerge="1">
                  <a:txBody>
                    <a:bodyPr/>
                    <a:lstStyle/>
                    <a:p>
                      <a:endParaRPr lang="it-IT"/>
                    </a:p>
                  </a:txBody>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Box/Garage</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11.72%</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10.78%</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7.33%</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0.34%</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813">
                <a:tc gridSpan="2">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Supermarkets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26813">
                <a:tc rowSpan="4">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Residential buildings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Single houses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1.38%</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0.52%</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1.12%</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1.03%</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0.26%</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26813">
                <a:tc vMerge="1">
                  <a:txBody>
                    <a:bodyPr/>
                    <a:lstStyle/>
                    <a:p>
                      <a:endParaRPr lang="it-IT"/>
                    </a:p>
                  </a:txBody>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Flats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7.07%</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3.53%</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3.19%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2.50%</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1.90%</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26813">
                <a:tc vMerge="1">
                  <a:txBody>
                    <a:bodyPr/>
                    <a:lstStyle/>
                    <a:p>
                      <a:endParaRPr lang="it-IT"/>
                    </a:p>
                  </a:txBody>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Detached houses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26813">
                <a:tc vMerge="1">
                  <a:txBody>
                    <a:bodyPr/>
                    <a:lstStyle/>
                    <a:p>
                      <a:endParaRPr lang="it-IT"/>
                    </a:p>
                  </a:txBody>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Villas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0.17%</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0.17%</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0.26%</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26813">
                <a:tc gridSpan="2">
                  <a:txBody>
                    <a:bodyPr/>
                    <a:lstStyle/>
                    <a:p>
                      <a:pPr algn="ctr">
                        <a:lnSpc>
                          <a:spcPct val="150000"/>
                        </a:lnSpc>
                        <a:spcAft>
                          <a:spcPts val="0"/>
                        </a:spcAft>
                      </a:pPr>
                      <a:r>
                        <a:rPr lang="en-GB"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Civil Protection Areas and Police offices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0.26%</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26813">
                <a:tc rowSpan="2">
                  <a:txBody>
                    <a:bodyPr/>
                    <a:lstStyle/>
                    <a:p>
                      <a:pPr algn="ctr">
                        <a:lnSpc>
                          <a:spcPct val="150000"/>
                        </a:lnSpc>
                        <a:spcAft>
                          <a:spcPts val="0"/>
                        </a:spcAft>
                      </a:pPr>
                      <a:r>
                        <a:rPr lang="it-IT" sz="1400" dirty="0" err="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Important</a:t>
                      </a:r>
                      <a:r>
                        <a:rPr lang="it-IT" sz="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public </a:t>
                      </a:r>
                      <a:r>
                        <a:rPr lang="it-IT" sz="1400" dirty="0" err="1">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buildings</a:t>
                      </a:r>
                      <a:endParaRPr lang="it-IT" sz="14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Town hall and municipal offices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0.17%</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0.34%</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0.43%</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26813">
                <a:tc vMerge="1">
                  <a:txBody>
                    <a:bodyPr/>
                    <a:lstStyle/>
                    <a:p>
                      <a:endParaRPr lang="it-IT"/>
                    </a:p>
                  </a:txBody>
                  <a:tcPr/>
                </a:tc>
                <a:tc>
                  <a:txBody>
                    <a:bodyPr/>
                    <a:lstStyle/>
                    <a:p>
                      <a:pPr algn="ctr">
                        <a:lnSpc>
                          <a:spcPct val="150000"/>
                        </a:lnSpc>
                        <a:spcAft>
                          <a:spcPts val="0"/>
                        </a:spcAft>
                      </a:pPr>
                      <a:r>
                        <a:rPr lang="it-IT"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Schools</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0.17%</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0.17%</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0.09%</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400">
                          <a:solidFill>
                            <a:srgbClr val="000000"/>
                          </a:solidFill>
                          <a:effectLst/>
                          <a:latin typeface="Book Antiqua" panose="02040602050305030304" pitchFamily="18" charset="0"/>
                          <a:ea typeface="PMingLiU"/>
                          <a:cs typeface="Times New Roman" panose="02020603050405020304" pitchFamily="18" charset="0"/>
                        </a:rPr>
                        <a:t>0.17%</a:t>
                      </a:r>
                      <a:endParaRPr lang="it-IT"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0"/>
                        </a:spcAft>
                      </a:pPr>
                      <a:r>
                        <a:rPr lang="en-GB" sz="1400" dirty="0">
                          <a:solidFill>
                            <a:srgbClr val="000000"/>
                          </a:solidFill>
                          <a:effectLst/>
                          <a:latin typeface="Book Antiqua" panose="02040602050305030304" pitchFamily="18" charset="0"/>
                          <a:ea typeface="PMingLiU"/>
                          <a:cs typeface="Times New Roman" panose="02020603050405020304" pitchFamily="18" charset="0"/>
                        </a:rPr>
                        <a:t>0.34%</a:t>
                      </a:r>
                      <a:endParaRPr lang="it-IT" sz="14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bl>
          </a:graphicData>
        </a:graphic>
      </p:graphicFrame>
      <p:sp>
        <p:nvSpPr>
          <p:cNvPr id="3" name="Rettangolo 2"/>
          <p:cNvSpPr/>
          <p:nvPr/>
        </p:nvSpPr>
        <p:spPr>
          <a:xfrm>
            <a:off x="228600" y="2413338"/>
            <a:ext cx="8686800" cy="2031325"/>
          </a:xfrm>
          <a:prstGeom prst="rect">
            <a:avLst/>
          </a:prstGeom>
          <a:solidFill>
            <a:srgbClr val="D4ECE7"/>
          </a:solidFill>
          <a:ln w="38100">
            <a:solidFill>
              <a:srgbClr val="419182"/>
            </a:solidFill>
          </a:ln>
        </p:spPr>
        <p:txBody>
          <a:bodyPr wrap="square">
            <a:spAutoFit/>
          </a:bodyPr>
          <a:lstStyle/>
          <a:p>
            <a:pPr marL="342900" indent="-342900" algn="just" defTabSz="2952750">
              <a:buFont typeface="Wingdings" panose="05000000000000000000" pitchFamily="2" charset="2"/>
              <a:buChar char="v"/>
            </a:pPr>
            <a:r>
              <a:rPr lang="en-GB" dirty="0">
                <a:solidFill>
                  <a:srgbClr val="419182"/>
                </a:solidFill>
                <a:latin typeface="Book Antiqua" panose="02040602050305030304" pitchFamily="18" charset="0"/>
              </a:rPr>
              <a:t>The idea of bypassing the assets’ economical value and using exposure classes may allow to reduce uncertainties.</a:t>
            </a:r>
          </a:p>
          <a:p>
            <a:pPr marL="342900" indent="-342900" algn="just" defTabSz="2952750">
              <a:buFont typeface="Wingdings" panose="05000000000000000000" pitchFamily="2" charset="2"/>
              <a:buChar char="v"/>
            </a:pPr>
            <a:endParaRPr lang="en-GB" dirty="0">
              <a:solidFill>
                <a:srgbClr val="419182"/>
              </a:solidFill>
              <a:latin typeface="Book Antiqua" panose="02040602050305030304" pitchFamily="18" charset="0"/>
            </a:endParaRPr>
          </a:p>
          <a:p>
            <a:pPr marL="342900" indent="-342900" algn="just" defTabSz="2952750">
              <a:buFont typeface="Wingdings" panose="05000000000000000000" pitchFamily="2" charset="2"/>
              <a:buChar char="v"/>
            </a:pPr>
            <a:r>
              <a:rPr lang="en-GB" dirty="0">
                <a:solidFill>
                  <a:srgbClr val="419182"/>
                </a:solidFill>
                <a:latin typeface="Book Antiqua" panose="02040602050305030304" pitchFamily="18" charset="0"/>
              </a:rPr>
              <a:t>The construction of a E-V matrix allow both to understand the actual situation of a catchment (and the possible consequences of a flood event) and to study the effectiveness of non-structural measures for a site, just studying how their implementation modifies the distribution of elements at risk inside it.</a:t>
            </a:r>
          </a:p>
        </p:txBody>
      </p:sp>
      <p:pic>
        <p:nvPicPr>
          <p:cNvPr id="9" name="Picture 8"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27409063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1"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419182"/>
                </a:solidFill>
                <a:latin typeface="Book Antiqua" panose="02040602050305030304" pitchFamily="18" charset="0"/>
              </a:rPr>
              <a:t>Synthesis</a:t>
            </a:r>
            <a:endParaRPr lang="bs-Latn-BA" dirty="0">
              <a:solidFill>
                <a:srgbClr val="419182"/>
              </a:solidFill>
              <a:latin typeface="Book Antiqua" panose="02040602050305030304" pitchFamily="18" charset="0"/>
            </a:endParaRPr>
          </a:p>
        </p:txBody>
      </p:sp>
      <p:sp>
        <p:nvSpPr>
          <p:cNvPr id="2" name="Rettangolo 1"/>
          <p:cNvSpPr/>
          <p:nvPr/>
        </p:nvSpPr>
        <p:spPr>
          <a:xfrm>
            <a:off x="252000" y="1720840"/>
            <a:ext cx="8640000" cy="4247317"/>
          </a:xfrm>
          <a:prstGeom prst="rect">
            <a:avLst/>
          </a:prstGeom>
        </p:spPr>
        <p:txBody>
          <a:bodyPr wrap="square">
            <a:spAutoFit/>
          </a:bodyPr>
          <a:lstStyle/>
          <a:p>
            <a:pPr marL="285750" indent="-285750">
              <a:buFont typeface="Wingdings" panose="05000000000000000000" pitchFamily="2" charset="2"/>
              <a:buChar char="v"/>
            </a:pPr>
            <a:r>
              <a:rPr lang="en-US" dirty="0">
                <a:latin typeface="Book Antiqua" panose="02040602050305030304" pitchFamily="18" charset="0"/>
              </a:rPr>
              <a:t>Urban areas can be </a:t>
            </a:r>
            <a:r>
              <a:rPr lang="en-US" dirty="0" smtClean="0">
                <a:latin typeface="Book Antiqua" panose="02040602050305030304" pitchFamily="18" charset="0"/>
              </a:rPr>
              <a:t>flooded </a:t>
            </a:r>
            <a:r>
              <a:rPr lang="en-US" dirty="0">
                <a:latin typeface="Book Antiqua" panose="02040602050305030304" pitchFamily="18" charset="0"/>
              </a:rPr>
              <a:t>by rivers, coastal </a:t>
            </a:r>
            <a:r>
              <a:rPr lang="en-US" dirty="0" smtClean="0">
                <a:latin typeface="Book Antiqua" panose="02040602050305030304" pitchFamily="18" charset="0"/>
              </a:rPr>
              <a:t>floods</a:t>
            </a:r>
            <a:r>
              <a:rPr lang="en-US" dirty="0">
                <a:latin typeface="Book Antiqua" panose="02040602050305030304" pitchFamily="18" charset="0"/>
              </a:rPr>
              <a:t>, pluvial and ground </a:t>
            </a:r>
            <a:r>
              <a:rPr lang="en-US" dirty="0" smtClean="0">
                <a:latin typeface="Book Antiqua" panose="02040602050305030304" pitchFamily="18" charset="0"/>
              </a:rPr>
              <a:t>water floods</a:t>
            </a:r>
            <a:r>
              <a:rPr lang="en-US" dirty="0">
                <a:latin typeface="Book Antiqua" panose="02040602050305030304" pitchFamily="18" charset="0"/>
              </a:rPr>
              <a:t>, and </a:t>
            </a:r>
            <a:r>
              <a:rPr lang="en-US" dirty="0" smtClean="0">
                <a:latin typeface="Book Antiqua" panose="02040602050305030304" pitchFamily="18" charset="0"/>
              </a:rPr>
              <a:t>artificial </a:t>
            </a:r>
            <a:r>
              <a:rPr lang="en-US" dirty="0">
                <a:latin typeface="Book Antiqua" panose="02040602050305030304" pitchFamily="18" charset="0"/>
              </a:rPr>
              <a:t>system failures</a:t>
            </a:r>
            <a:r>
              <a:rPr lang="en-US" dirty="0" smtClean="0">
                <a:latin typeface="Book Antiqua" panose="02040602050305030304" pitchFamily="18" charset="0"/>
              </a:rPr>
              <a:t>.</a:t>
            </a:r>
          </a:p>
          <a:p>
            <a:pPr marL="285750" indent="-285750">
              <a:buFont typeface="Wingdings" panose="05000000000000000000" pitchFamily="2" charset="2"/>
              <a:buChar char="v"/>
            </a:pPr>
            <a:endParaRPr lang="en-US" dirty="0" smtClean="0">
              <a:latin typeface="Book Antiqua" panose="02040602050305030304" pitchFamily="18" charset="0"/>
            </a:endParaRPr>
          </a:p>
          <a:p>
            <a:pPr marL="285750" indent="-285750">
              <a:buFont typeface="Wingdings" panose="05000000000000000000" pitchFamily="2" charset="2"/>
              <a:buChar char="v"/>
            </a:pPr>
            <a:r>
              <a:rPr lang="en-US" dirty="0">
                <a:latin typeface="Book Antiqua" panose="02040602050305030304" pitchFamily="18" charset="0"/>
              </a:rPr>
              <a:t>Flood risk management plans “shall address all aspects of flood risk management focusing on prevention, protection, preparedness, including flood forecasts and early warning systems</a:t>
            </a:r>
            <a:r>
              <a:rPr lang="en-US" dirty="0" smtClean="0">
                <a:latin typeface="Book Antiqua" panose="02040602050305030304" pitchFamily="18" charset="0"/>
              </a:rPr>
              <a:t>”</a:t>
            </a:r>
          </a:p>
          <a:p>
            <a:pPr marL="285750" indent="-285750">
              <a:buFont typeface="Wingdings" panose="05000000000000000000" pitchFamily="2" charset="2"/>
              <a:buChar char="v"/>
            </a:pPr>
            <a:endParaRPr lang="en-US" dirty="0" smtClean="0">
              <a:latin typeface="Book Antiqua" panose="02040602050305030304" pitchFamily="18" charset="0"/>
            </a:endParaRPr>
          </a:p>
          <a:p>
            <a:pPr marL="285750" indent="-285750" algn="just" defTabSz="2952750">
              <a:buFont typeface="Wingdings" panose="05000000000000000000" pitchFamily="2" charset="2"/>
              <a:buChar char="v"/>
            </a:pPr>
            <a:r>
              <a:rPr lang="en-GB" dirty="0">
                <a:latin typeface="Book Antiqua" panose="02040602050305030304" pitchFamily="18" charset="0"/>
              </a:rPr>
              <a:t>Studies addressed to the evaluation of flood vulnerability are few and at the mercy of so many elements of uncertainty difficult to quantify. </a:t>
            </a:r>
            <a:endParaRPr lang="en-GB" dirty="0" smtClean="0">
              <a:latin typeface="Book Antiqua" panose="02040602050305030304" pitchFamily="18" charset="0"/>
            </a:endParaRPr>
          </a:p>
          <a:p>
            <a:pPr marL="285750" indent="-285750" algn="just" defTabSz="2952750">
              <a:buFont typeface="Wingdings" panose="05000000000000000000" pitchFamily="2" charset="2"/>
              <a:buChar char="v"/>
            </a:pPr>
            <a:endParaRPr lang="en-US" dirty="0">
              <a:latin typeface="Book Antiqua" panose="02040602050305030304" pitchFamily="18" charset="0"/>
            </a:endParaRPr>
          </a:p>
          <a:p>
            <a:pPr marL="285750" indent="-285750" algn="just" defTabSz="2952750">
              <a:buFont typeface="Wingdings" panose="05000000000000000000" pitchFamily="2" charset="2"/>
              <a:buChar char="v"/>
            </a:pPr>
            <a:r>
              <a:rPr lang="en-US" dirty="0">
                <a:latin typeface="Book Antiqua" panose="02040602050305030304" pitchFamily="18" charset="0"/>
              </a:rPr>
              <a:t>The lack of high-quality basis data is mentioned as one of the main obstacle to </a:t>
            </a:r>
            <a:r>
              <a:rPr lang="en-GB" dirty="0">
                <a:latin typeface="Book Antiqua" panose="02040602050305030304" pitchFamily="18" charset="0"/>
              </a:rPr>
              <a:t>flood vulnerability assessment.</a:t>
            </a:r>
          </a:p>
          <a:p>
            <a:pPr marL="285750" indent="-285750">
              <a:buFont typeface="Wingdings" panose="05000000000000000000" pitchFamily="2" charset="2"/>
              <a:buChar char="v"/>
            </a:pPr>
            <a:endParaRPr lang="en-US" dirty="0" smtClean="0">
              <a:latin typeface="Book Antiqua" panose="02040602050305030304" pitchFamily="18" charset="0"/>
            </a:endParaRPr>
          </a:p>
          <a:p>
            <a:pPr marL="285750" indent="-285750">
              <a:buFont typeface="Wingdings" panose="05000000000000000000" pitchFamily="2" charset="2"/>
              <a:buChar char="v"/>
            </a:pPr>
            <a:endParaRPr lang="en-US" dirty="0" smtClean="0">
              <a:latin typeface="Book Antiqua" panose="02040602050305030304" pitchFamily="18" charset="0"/>
            </a:endParaRPr>
          </a:p>
          <a:p>
            <a:pPr marL="285750" indent="-285750">
              <a:buFont typeface="Wingdings" panose="05000000000000000000" pitchFamily="2" charset="2"/>
              <a:buChar char="v"/>
            </a:pPr>
            <a:endParaRPr lang="it-IT" dirty="0">
              <a:latin typeface="Book Antiqua" panose="02040602050305030304" pitchFamily="18" charset="0"/>
            </a:endParaRPr>
          </a:p>
        </p:txBody>
      </p:sp>
      <p:pic>
        <p:nvPicPr>
          <p:cNvPr id="8" name="Picture 7"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4099497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rotWithShape="1">
          <a:blip r:embed="rId2" cstate="print"/>
          <a:srcRect l="1405" r="3116"/>
          <a:stretch/>
        </p:blipFill>
        <p:spPr>
          <a:xfrm>
            <a:off x="0" y="1371600"/>
            <a:ext cx="9147978" cy="4457699"/>
          </a:xfrm>
          <a:prstGeom prst="rect">
            <a:avLst/>
          </a:prstGeom>
        </p:spPr>
      </p:pic>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32</a:t>
            </a:fld>
            <a:endParaRPr lang="en-US"/>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Title 1"/>
          <p:cNvSpPr>
            <a:spLocks noGrp="1"/>
          </p:cNvSpPr>
          <p:nvPr>
            <p:ph type="title"/>
          </p:nvPr>
        </p:nvSpPr>
        <p:spPr>
          <a:xfrm>
            <a:off x="990600" y="2667000"/>
            <a:ext cx="7048500" cy="749300"/>
          </a:xfrm>
        </p:spPr>
        <p:txBody>
          <a:bodyPr>
            <a:normAutofit fontScale="90000"/>
          </a:bodyPr>
          <a:lstStyle/>
          <a:p>
            <a:r>
              <a:rPr lang="it-IT" b="1" i="1" dirty="0" err="1" smtClean="0">
                <a:solidFill>
                  <a:srgbClr val="FFFF00"/>
                </a:solidFill>
                <a:latin typeface="Book Antiqua" panose="02040602050305030304" pitchFamily="18" charset="0"/>
              </a:rPr>
              <a:t>Thank</a:t>
            </a:r>
            <a:r>
              <a:rPr lang="it-IT" b="1" i="1" dirty="0" smtClean="0">
                <a:solidFill>
                  <a:srgbClr val="FFFF00"/>
                </a:solidFill>
                <a:latin typeface="Book Antiqua" panose="02040602050305030304" pitchFamily="18" charset="0"/>
              </a:rPr>
              <a:t> </a:t>
            </a:r>
            <a:r>
              <a:rPr lang="it-IT" b="1" i="1" dirty="0" err="1" smtClean="0">
                <a:solidFill>
                  <a:srgbClr val="FFFF00"/>
                </a:solidFill>
                <a:latin typeface="Book Antiqua" panose="02040602050305030304" pitchFamily="18" charset="0"/>
              </a:rPr>
              <a:t>you</a:t>
            </a:r>
            <a:r>
              <a:rPr lang="it-IT" b="1" i="1" dirty="0" smtClean="0">
                <a:solidFill>
                  <a:srgbClr val="FFFF00"/>
                </a:solidFill>
                <a:latin typeface="Book Antiqua" panose="02040602050305030304" pitchFamily="18" charset="0"/>
              </a:rPr>
              <a:t> for </a:t>
            </a:r>
            <a:r>
              <a:rPr lang="it-IT" b="1" i="1" dirty="0" err="1" smtClean="0">
                <a:solidFill>
                  <a:srgbClr val="FFFF00"/>
                </a:solidFill>
                <a:latin typeface="Book Antiqua" panose="02040602050305030304" pitchFamily="18" charset="0"/>
              </a:rPr>
              <a:t>your</a:t>
            </a:r>
            <a:r>
              <a:rPr lang="it-IT" b="1" i="1" dirty="0" smtClean="0">
                <a:solidFill>
                  <a:srgbClr val="FFFF00"/>
                </a:solidFill>
                <a:latin typeface="Book Antiqua" panose="02040602050305030304" pitchFamily="18" charset="0"/>
              </a:rPr>
              <a:t> </a:t>
            </a:r>
            <a:r>
              <a:rPr lang="it-IT" b="1" i="1" dirty="0" err="1" smtClean="0">
                <a:solidFill>
                  <a:srgbClr val="FFFF00"/>
                </a:solidFill>
                <a:latin typeface="Book Antiqua" panose="02040602050305030304" pitchFamily="18" charset="0"/>
              </a:rPr>
              <a:t>attention</a:t>
            </a:r>
            <a:endParaRPr lang="bs-Latn-BA" b="1" i="1" dirty="0">
              <a:solidFill>
                <a:srgbClr val="FFFF00"/>
              </a:solidFill>
              <a:latin typeface="Book Antiqua" panose="02040602050305030304" pitchFamily="18" charset="0"/>
            </a:endParaRPr>
          </a:p>
        </p:txBody>
      </p:sp>
      <p:pic>
        <p:nvPicPr>
          <p:cNvPr id="13" name="Picture 12"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3162154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Title 1"/>
          <p:cNvSpPr>
            <a:spLocks noGrp="1"/>
          </p:cNvSpPr>
          <p:nvPr>
            <p:ph type="title"/>
          </p:nvPr>
        </p:nvSpPr>
        <p:spPr>
          <a:xfrm>
            <a:off x="457200" y="774700"/>
            <a:ext cx="8229600" cy="749300"/>
          </a:xfrm>
        </p:spPr>
        <p:txBody>
          <a:bodyPr>
            <a:normAutofit fontScale="90000"/>
          </a:bodyPr>
          <a:lstStyle/>
          <a:p>
            <a:r>
              <a:rPr lang="it-IT" dirty="0" err="1" smtClean="0">
                <a:solidFill>
                  <a:srgbClr val="419182"/>
                </a:solidFill>
                <a:latin typeface="Book Antiqua" panose="02040602050305030304" pitchFamily="18" charset="0"/>
              </a:rPr>
              <a:t>Flood</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risk</a:t>
            </a:r>
            <a:r>
              <a:rPr lang="it-IT" dirty="0" smtClean="0">
                <a:solidFill>
                  <a:srgbClr val="419182"/>
                </a:solidFill>
                <a:latin typeface="Book Antiqua" panose="02040602050305030304" pitchFamily="18" charset="0"/>
              </a:rPr>
              <a:t> management in EU</a:t>
            </a:r>
            <a:endParaRPr lang="bs-Latn-BA" dirty="0">
              <a:solidFill>
                <a:srgbClr val="419182"/>
              </a:solidFill>
              <a:latin typeface="Book Antiqua" panose="02040602050305030304" pitchFamily="18" charset="0"/>
            </a:endParaRPr>
          </a:p>
        </p:txBody>
      </p:sp>
      <p:sp>
        <p:nvSpPr>
          <p:cNvPr id="12" name="CasellaDiTesto 11"/>
          <p:cNvSpPr txBox="1"/>
          <p:nvPr/>
        </p:nvSpPr>
        <p:spPr>
          <a:xfrm>
            <a:off x="611560" y="2145630"/>
            <a:ext cx="7920880" cy="923330"/>
          </a:xfrm>
          <a:prstGeom prst="rect">
            <a:avLst/>
          </a:prstGeom>
          <a:noFill/>
        </p:spPr>
        <p:txBody>
          <a:bodyPr wrap="square" rtlCol="0">
            <a:spAutoFit/>
          </a:bodyPr>
          <a:lstStyle/>
          <a:p>
            <a:pPr algn="ctr"/>
            <a:r>
              <a:rPr lang="en-US" dirty="0" smtClean="0">
                <a:latin typeface="Book Antiqua" panose="02040602050305030304" pitchFamily="18" charset="0"/>
              </a:rPr>
              <a:t>Flood risk management plans “</a:t>
            </a:r>
            <a:r>
              <a:rPr lang="en-US" i="1" dirty="0" smtClean="0">
                <a:latin typeface="Book Antiqua" panose="02040602050305030304" pitchFamily="18" charset="0"/>
              </a:rPr>
              <a:t>shall </a:t>
            </a:r>
            <a:r>
              <a:rPr lang="en-US" i="1" dirty="0">
                <a:latin typeface="Book Antiqua" panose="02040602050305030304" pitchFamily="18" charset="0"/>
              </a:rPr>
              <a:t>address all aspects of flood risk management focusing on prevention, protection, preparedness, including flood forecasts and early warning systems</a:t>
            </a:r>
            <a:r>
              <a:rPr lang="en-US" dirty="0" smtClean="0">
                <a:latin typeface="Book Antiqua" panose="02040602050305030304" pitchFamily="18" charset="0"/>
              </a:rPr>
              <a:t>” (European Flood Directive 2007) </a:t>
            </a:r>
            <a:endParaRPr lang="it-IT" dirty="0">
              <a:latin typeface="Book Antiqua" panose="02040602050305030304" pitchFamily="18" charset="0"/>
            </a:endParaRPr>
          </a:p>
        </p:txBody>
      </p:sp>
      <p:sp>
        <p:nvSpPr>
          <p:cNvPr id="13" name="Rectangle 2"/>
          <p:cNvSpPr>
            <a:spLocks noChangeArrowheads="1"/>
          </p:cNvSpPr>
          <p:nvPr/>
        </p:nvSpPr>
        <p:spPr bwMode="auto">
          <a:xfrm>
            <a:off x="617786" y="4658129"/>
            <a:ext cx="7908428" cy="427055"/>
          </a:xfrm>
          <a:prstGeom prst="rect">
            <a:avLst/>
          </a:prstGeom>
          <a:noFill/>
          <a:ln w="9525">
            <a:noFill/>
            <a:miter lim="800000"/>
            <a:headEnd/>
            <a:tailEnd/>
          </a:ln>
          <a:effectLst/>
        </p:spPr>
        <p:txBody>
          <a:bodyPr lIns="0" tIns="0" rIns="0" bIns="0"/>
          <a:lstStyle/>
          <a:p>
            <a:pPr algn="ctr"/>
            <a:r>
              <a:rPr lang="it-IT" sz="2000" b="1" dirty="0" smtClean="0">
                <a:solidFill>
                  <a:srgbClr val="419182"/>
                </a:solidFill>
                <a:latin typeface="Book Antiqua" panose="02040602050305030304" pitchFamily="18" charset="0"/>
              </a:rPr>
              <a:t>How to </a:t>
            </a:r>
            <a:r>
              <a:rPr lang="it-IT" sz="2000" b="1" dirty="0" err="1" smtClean="0">
                <a:solidFill>
                  <a:srgbClr val="419182"/>
                </a:solidFill>
                <a:latin typeface="Book Antiqua" panose="02040602050305030304" pitchFamily="18" charset="0"/>
              </a:rPr>
              <a:t>verify</a:t>
            </a:r>
            <a:r>
              <a:rPr lang="it-IT" sz="2000" b="1" dirty="0" smtClean="0">
                <a:solidFill>
                  <a:srgbClr val="419182"/>
                </a:solidFill>
                <a:latin typeface="Book Antiqua" panose="02040602050305030304" pitchFamily="18" charset="0"/>
              </a:rPr>
              <a:t> the </a:t>
            </a:r>
            <a:r>
              <a:rPr lang="it-IT" sz="2000" b="1" dirty="0" err="1" smtClean="0">
                <a:solidFill>
                  <a:srgbClr val="419182"/>
                </a:solidFill>
                <a:latin typeface="Book Antiqua" panose="02040602050305030304" pitchFamily="18" charset="0"/>
              </a:rPr>
              <a:t>effectiveness</a:t>
            </a:r>
            <a:r>
              <a:rPr lang="it-IT" sz="2000" b="1" dirty="0" smtClean="0">
                <a:solidFill>
                  <a:srgbClr val="419182"/>
                </a:solidFill>
                <a:latin typeface="Book Antiqua" panose="02040602050305030304" pitchFamily="18" charset="0"/>
              </a:rPr>
              <a:t> of non-</a:t>
            </a:r>
            <a:r>
              <a:rPr lang="it-IT" sz="2000" b="1" dirty="0" err="1" smtClean="0">
                <a:solidFill>
                  <a:srgbClr val="419182"/>
                </a:solidFill>
                <a:latin typeface="Book Antiqua" panose="02040602050305030304" pitchFamily="18" charset="0"/>
              </a:rPr>
              <a:t>structural</a:t>
            </a:r>
            <a:r>
              <a:rPr lang="it-IT" sz="2000" b="1" dirty="0" smtClean="0">
                <a:solidFill>
                  <a:srgbClr val="419182"/>
                </a:solidFill>
                <a:latin typeface="Book Antiqua" panose="02040602050305030304" pitchFamily="18" charset="0"/>
              </a:rPr>
              <a:t> </a:t>
            </a:r>
            <a:r>
              <a:rPr lang="it-IT" sz="2000" b="1" dirty="0" err="1" smtClean="0">
                <a:solidFill>
                  <a:srgbClr val="419182"/>
                </a:solidFill>
                <a:latin typeface="Book Antiqua" panose="02040602050305030304" pitchFamily="18" charset="0"/>
              </a:rPr>
              <a:t>measures</a:t>
            </a:r>
            <a:r>
              <a:rPr lang="it-IT" sz="2000" b="1" dirty="0" smtClean="0">
                <a:solidFill>
                  <a:srgbClr val="419182"/>
                </a:solidFill>
                <a:latin typeface="Book Antiqua" panose="02040602050305030304" pitchFamily="18" charset="0"/>
              </a:rPr>
              <a:t>?</a:t>
            </a:r>
          </a:p>
        </p:txBody>
      </p:sp>
      <p:sp>
        <p:nvSpPr>
          <p:cNvPr id="15" name="Freccia in giù 14"/>
          <p:cNvSpPr/>
          <p:nvPr/>
        </p:nvSpPr>
        <p:spPr>
          <a:xfrm>
            <a:off x="4441129" y="3429000"/>
            <a:ext cx="261743" cy="899591"/>
          </a:xfrm>
          <a:prstGeom prst="downArrow">
            <a:avLst/>
          </a:prstGeom>
          <a:solidFill>
            <a:srgbClr val="A3D5CB"/>
          </a:solidFill>
          <a:ln>
            <a:solidFill>
              <a:srgbClr val="419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Picture 15"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15923549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Title 1"/>
          <p:cNvSpPr>
            <a:spLocks noGrp="1"/>
          </p:cNvSpPr>
          <p:nvPr>
            <p:ph type="title"/>
          </p:nvPr>
        </p:nvSpPr>
        <p:spPr>
          <a:xfrm>
            <a:off x="457200" y="774700"/>
            <a:ext cx="8229600" cy="749300"/>
          </a:xfrm>
        </p:spPr>
        <p:txBody>
          <a:bodyPr>
            <a:normAutofit fontScale="90000"/>
          </a:bodyPr>
          <a:lstStyle/>
          <a:p>
            <a:r>
              <a:rPr lang="it-IT" dirty="0" smtClean="0">
                <a:solidFill>
                  <a:srgbClr val="419182"/>
                </a:solidFill>
                <a:latin typeface="Book Antiqua" panose="02040602050305030304" pitchFamily="18" charset="0"/>
              </a:rPr>
              <a:t>The </a:t>
            </a:r>
            <a:r>
              <a:rPr lang="it-IT" dirty="0" err="1" smtClean="0">
                <a:solidFill>
                  <a:srgbClr val="419182"/>
                </a:solidFill>
                <a:latin typeface="Book Antiqua" panose="02040602050305030304" pitchFamily="18" charset="0"/>
              </a:rPr>
              <a:t>variables</a:t>
            </a:r>
            <a:r>
              <a:rPr lang="it-IT" dirty="0" smtClean="0">
                <a:solidFill>
                  <a:srgbClr val="419182"/>
                </a:solidFill>
                <a:latin typeface="Book Antiqua" panose="02040602050305030304" pitchFamily="18" charset="0"/>
              </a:rPr>
              <a:t> of </a:t>
            </a:r>
            <a:r>
              <a:rPr lang="it-IT" dirty="0" err="1" smtClean="0">
                <a:solidFill>
                  <a:srgbClr val="419182"/>
                </a:solidFill>
                <a:latin typeface="Book Antiqua" panose="02040602050305030304" pitchFamily="18" charset="0"/>
              </a:rPr>
              <a:t>risk</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equation</a:t>
            </a:r>
            <a:endParaRPr lang="bs-Latn-BA" dirty="0">
              <a:solidFill>
                <a:srgbClr val="419182"/>
              </a:solidFill>
              <a:latin typeface="Book Antiqua" panose="02040602050305030304" pitchFamily="18" charset="0"/>
            </a:endParaRPr>
          </a:p>
        </p:txBody>
      </p:sp>
      <p:graphicFrame>
        <p:nvGraphicFramePr>
          <p:cNvPr id="16" name="Diagramma 15"/>
          <p:cNvGraphicFramePr/>
          <p:nvPr>
            <p:extLst>
              <p:ext uri="{D42A27DB-BD31-4B8C-83A1-F6EECF244321}">
                <p14:modId xmlns:p14="http://schemas.microsoft.com/office/powerpoint/2010/main" xmlns="" val="2692316454"/>
              </p:ext>
            </p:extLst>
          </p:nvPr>
        </p:nvGraphicFramePr>
        <p:xfrm>
          <a:off x="1524000" y="1844824"/>
          <a:ext cx="6096000" cy="169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ectangle 2"/>
          <p:cNvSpPr>
            <a:spLocks noChangeArrowheads="1"/>
          </p:cNvSpPr>
          <p:nvPr/>
        </p:nvSpPr>
        <p:spPr bwMode="auto">
          <a:xfrm>
            <a:off x="617786" y="4586121"/>
            <a:ext cx="7908428" cy="750582"/>
          </a:xfrm>
          <a:prstGeom prst="rect">
            <a:avLst/>
          </a:prstGeom>
          <a:noFill/>
          <a:ln w="9525">
            <a:noFill/>
            <a:miter lim="800000"/>
            <a:headEnd/>
            <a:tailEnd/>
          </a:ln>
          <a:effectLst/>
        </p:spPr>
        <p:txBody>
          <a:bodyPr lIns="0" tIns="0" rIns="0" bIns="0"/>
          <a:lstStyle/>
          <a:p>
            <a:pPr algn="ctr"/>
            <a:r>
              <a:rPr lang="en-US" dirty="0" smtClean="0">
                <a:latin typeface="Book Antiqua" panose="02040602050305030304" pitchFamily="18" charset="0"/>
              </a:rPr>
              <a:t>“characteristics </a:t>
            </a:r>
            <a:r>
              <a:rPr lang="en-US" dirty="0">
                <a:latin typeface="Book Antiqua" panose="02040602050305030304" pitchFamily="18" charset="0"/>
              </a:rPr>
              <a:t>and circumstances of a community, system or asset that make it susceptible to the damaging effects of a hazard” (UNISDR 2009)</a:t>
            </a:r>
            <a:endParaRPr lang="it-IT" b="1" dirty="0" smtClean="0">
              <a:solidFill>
                <a:srgbClr val="FF0000"/>
              </a:solidFill>
              <a:latin typeface="Book Antiqua" panose="02040602050305030304" pitchFamily="18" charset="0"/>
            </a:endParaRPr>
          </a:p>
        </p:txBody>
      </p:sp>
      <p:sp>
        <p:nvSpPr>
          <p:cNvPr id="18" name="Freccia in giù 17"/>
          <p:cNvSpPr/>
          <p:nvPr/>
        </p:nvSpPr>
        <p:spPr>
          <a:xfrm rot="1260000">
            <a:off x="4810572" y="3381968"/>
            <a:ext cx="317953" cy="1037624"/>
          </a:xfrm>
          <a:prstGeom prst="downArrow">
            <a:avLst/>
          </a:prstGeom>
          <a:solidFill>
            <a:srgbClr val="A3D5CB"/>
          </a:solidFill>
          <a:ln>
            <a:solidFill>
              <a:srgbClr val="419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11" descr="eu_flag_co_funded_pos_[rgb]_right.jpg"/>
          <p:cNvPicPr/>
          <p:nvPr/>
        </p:nvPicPr>
        <p:blipFill>
          <a:blip r:embed="rId10"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777578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6" name="Diagramma 15"/>
          <p:cNvGraphicFramePr/>
          <p:nvPr>
            <p:extLst>
              <p:ext uri="{D42A27DB-BD31-4B8C-83A1-F6EECF244321}">
                <p14:modId xmlns:p14="http://schemas.microsoft.com/office/powerpoint/2010/main" xmlns="" val="2692316454"/>
              </p:ext>
            </p:extLst>
          </p:nvPr>
        </p:nvGraphicFramePr>
        <p:xfrm>
          <a:off x="1524000" y="1844824"/>
          <a:ext cx="6096000" cy="169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ttangolo arrotondato 11"/>
          <p:cNvSpPr/>
          <p:nvPr/>
        </p:nvSpPr>
        <p:spPr>
          <a:xfrm>
            <a:off x="467544" y="3788022"/>
            <a:ext cx="2592288" cy="2016224"/>
          </a:xfrm>
          <a:prstGeom prst="roundRect">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3599892" y="3788022"/>
            <a:ext cx="2592288" cy="2016224"/>
          </a:xfrm>
          <a:prstGeom prst="roundRect">
            <a:avLst/>
          </a:prstGeom>
          <a:noFill/>
          <a:ln w="38100">
            <a:solidFill>
              <a:srgbClr val="419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14"/>
          <p:cNvSpPr/>
          <p:nvPr/>
        </p:nvSpPr>
        <p:spPr>
          <a:xfrm>
            <a:off x="6732240" y="3788930"/>
            <a:ext cx="1944216" cy="2016224"/>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7020272" y="4140586"/>
            <a:ext cx="1368152" cy="1323439"/>
          </a:xfrm>
          <a:prstGeom prst="rect">
            <a:avLst/>
          </a:prstGeom>
          <a:noFill/>
        </p:spPr>
        <p:txBody>
          <a:bodyPr wrap="square" rtlCol="0">
            <a:spAutoFit/>
          </a:bodyPr>
          <a:lstStyle/>
          <a:p>
            <a:pPr algn="ctr"/>
            <a:r>
              <a:rPr lang="it-IT" sz="8000" dirty="0" smtClean="0">
                <a:latin typeface="Book Antiqua" panose="02040602050305030304" pitchFamily="18" charset="0"/>
              </a:rPr>
              <a:t>€</a:t>
            </a:r>
            <a:endParaRPr lang="it-IT" sz="8000" dirty="0">
              <a:latin typeface="Book Antiqua" panose="02040602050305030304" pitchFamily="18" charset="0"/>
            </a:endParaRPr>
          </a:p>
        </p:txBody>
      </p:sp>
      <p:grpSp>
        <p:nvGrpSpPr>
          <p:cNvPr id="21" name="Gruppo 27"/>
          <p:cNvGrpSpPr/>
          <p:nvPr/>
        </p:nvGrpSpPr>
        <p:grpSpPr>
          <a:xfrm>
            <a:off x="755576" y="3995662"/>
            <a:ext cx="2052000" cy="1512000"/>
            <a:chOff x="755576" y="3861048"/>
            <a:chExt cx="2052000" cy="1512000"/>
          </a:xfrm>
        </p:grpSpPr>
        <p:cxnSp>
          <p:nvCxnSpPr>
            <p:cNvPr id="22" name="Connettore 2 21"/>
            <p:cNvCxnSpPr/>
            <p:nvPr/>
          </p:nvCxnSpPr>
          <p:spPr>
            <a:xfrm rot="-5400000">
              <a:off x="71584" y="4617048"/>
              <a:ext cx="1512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755576" y="5301208"/>
              <a:ext cx="2052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igura a mano libera 23"/>
            <p:cNvSpPr/>
            <p:nvPr/>
          </p:nvSpPr>
          <p:spPr>
            <a:xfrm rot="10800000">
              <a:off x="827582" y="4265873"/>
              <a:ext cx="1634033" cy="1025789"/>
            </a:xfrm>
            <a:custGeom>
              <a:avLst/>
              <a:gdLst>
                <a:gd name="connsiteX0" fmla="*/ 0 w 1579418"/>
                <a:gd name="connsiteY0" fmla="*/ 872836 h 872836"/>
                <a:gd name="connsiteX1" fmla="*/ 595745 w 1579418"/>
                <a:gd name="connsiteY1" fmla="*/ 180109 h 872836"/>
                <a:gd name="connsiteX2" fmla="*/ 1579418 w 1579418"/>
                <a:gd name="connsiteY2" fmla="*/ 0 h 872836"/>
              </a:gdLst>
              <a:ahLst/>
              <a:cxnLst>
                <a:cxn ang="0">
                  <a:pos x="connsiteX0" y="connsiteY0"/>
                </a:cxn>
                <a:cxn ang="0">
                  <a:pos x="connsiteX1" y="connsiteY1"/>
                </a:cxn>
                <a:cxn ang="0">
                  <a:pos x="connsiteX2" y="connsiteY2"/>
                </a:cxn>
              </a:cxnLst>
              <a:rect l="l" t="t" r="r" b="b"/>
              <a:pathLst>
                <a:path w="1579418" h="872836">
                  <a:moveTo>
                    <a:pt x="0" y="872836"/>
                  </a:moveTo>
                  <a:cubicBezTo>
                    <a:pt x="166254" y="599209"/>
                    <a:pt x="332509" y="325582"/>
                    <a:pt x="595745" y="180109"/>
                  </a:cubicBezTo>
                  <a:cubicBezTo>
                    <a:pt x="858981" y="34636"/>
                    <a:pt x="1219199" y="17318"/>
                    <a:pt x="1579418"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25" name="Gruppo 28"/>
          <p:cNvGrpSpPr/>
          <p:nvPr/>
        </p:nvGrpSpPr>
        <p:grpSpPr>
          <a:xfrm>
            <a:off x="3851920" y="3995662"/>
            <a:ext cx="2052000" cy="1512000"/>
            <a:chOff x="755576" y="3861048"/>
            <a:chExt cx="2052000" cy="1512000"/>
          </a:xfrm>
        </p:grpSpPr>
        <p:cxnSp>
          <p:nvCxnSpPr>
            <p:cNvPr id="26" name="Connettore 2 25"/>
            <p:cNvCxnSpPr/>
            <p:nvPr/>
          </p:nvCxnSpPr>
          <p:spPr>
            <a:xfrm rot="-5400000">
              <a:off x="71584" y="4617048"/>
              <a:ext cx="1512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755576" y="5301208"/>
              <a:ext cx="2052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Figura a mano libera 27"/>
            <p:cNvSpPr/>
            <p:nvPr/>
          </p:nvSpPr>
          <p:spPr>
            <a:xfrm>
              <a:off x="955964" y="4005064"/>
              <a:ext cx="1599812" cy="1148827"/>
            </a:xfrm>
            <a:custGeom>
              <a:avLst/>
              <a:gdLst>
                <a:gd name="connsiteX0" fmla="*/ 0 w 1579418"/>
                <a:gd name="connsiteY0" fmla="*/ 872836 h 872836"/>
                <a:gd name="connsiteX1" fmla="*/ 595745 w 1579418"/>
                <a:gd name="connsiteY1" fmla="*/ 180109 h 872836"/>
                <a:gd name="connsiteX2" fmla="*/ 1579418 w 1579418"/>
                <a:gd name="connsiteY2" fmla="*/ 0 h 872836"/>
              </a:gdLst>
              <a:ahLst/>
              <a:cxnLst>
                <a:cxn ang="0">
                  <a:pos x="connsiteX0" y="connsiteY0"/>
                </a:cxn>
                <a:cxn ang="0">
                  <a:pos x="connsiteX1" y="connsiteY1"/>
                </a:cxn>
                <a:cxn ang="0">
                  <a:pos x="connsiteX2" y="connsiteY2"/>
                </a:cxn>
              </a:cxnLst>
              <a:rect l="l" t="t" r="r" b="b"/>
              <a:pathLst>
                <a:path w="1579418" h="872836">
                  <a:moveTo>
                    <a:pt x="0" y="872836"/>
                  </a:moveTo>
                  <a:cubicBezTo>
                    <a:pt x="166254" y="599209"/>
                    <a:pt x="332509" y="325582"/>
                    <a:pt x="595745" y="180109"/>
                  </a:cubicBezTo>
                  <a:cubicBezTo>
                    <a:pt x="858981" y="34636"/>
                    <a:pt x="1219199" y="17318"/>
                    <a:pt x="1579418"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29" name="CasellaDiTesto 28"/>
          <p:cNvSpPr txBox="1"/>
          <p:nvPr/>
        </p:nvSpPr>
        <p:spPr>
          <a:xfrm>
            <a:off x="467544" y="3995662"/>
            <a:ext cx="360040" cy="369332"/>
          </a:xfrm>
          <a:prstGeom prst="rect">
            <a:avLst/>
          </a:prstGeom>
          <a:noFill/>
        </p:spPr>
        <p:txBody>
          <a:bodyPr wrap="square" rtlCol="0">
            <a:spAutoFit/>
          </a:bodyPr>
          <a:lstStyle/>
          <a:p>
            <a:r>
              <a:rPr lang="it-IT" dirty="0" smtClean="0">
                <a:latin typeface="Book Antiqua" panose="02040602050305030304" pitchFamily="18" charset="0"/>
              </a:rPr>
              <a:t>T</a:t>
            </a:r>
            <a:endParaRPr lang="it-IT" dirty="0">
              <a:latin typeface="Book Antiqua" panose="02040602050305030304" pitchFamily="18" charset="0"/>
            </a:endParaRPr>
          </a:p>
        </p:txBody>
      </p:sp>
      <p:sp>
        <p:nvSpPr>
          <p:cNvPr id="30" name="CasellaDiTesto 29"/>
          <p:cNvSpPr txBox="1"/>
          <p:nvPr/>
        </p:nvSpPr>
        <p:spPr>
          <a:xfrm>
            <a:off x="2411760" y="5435822"/>
            <a:ext cx="360040" cy="369332"/>
          </a:xfrm>
          <a:prstGeom prst="rect">
            <a:avLst/>
          </a:prstGeom>
          <a:noFill/>
        </p:spPr>
        <p:txBody>
          <a:bodyPr wrap="square" rtlCol="0">
            <a:spAutoFit/>
          </a:bodyPr>
          <a:lstStyle/>
          <a:p>
            <a:r>
              <a:rPr lang="it-IT" dirty="0" smtClean="0">
                <a:latin typeface="Book Antiqua" panose="02040602050305030304" pitchFamily="18" charset="0"/>
              </a:rPr>
              <a:t>h</a:t>
            </a:r>
            <a:endParaRPr lang="it-IT" dirty="0">
              <a:latin typeface="Book Antiqua" panose="02040602050305030304" pitchFamily="18" charset="0"/>
            </a:endParaRPr>
          </a:p>
        </p:txBody>
      </p:sp>
      <p:sp>
        <p:nvSpPr>
          <p:cNvPr id="31" name="CasellaDiTesto 30"/>
          <p:cNvSpPr txBox="1"/>
          <p:nvPr/>
        </p:nvSpPr>
        <p:spPr>
          <a:xfrm>
            <a:off x="5508104" y="5435822"/>
            <a:ext cx="360040" cy="369332"/>
          </a:xfrm>
          <a:prstGeom prst="rect">
            <a:avLst/>
          </a:prstGeom>
          <a:noFill/>
        </p:spPr>
        <p:txBody>
          <a:bodyPr wrap="square" rtlCol="0">
            <a:spAutoFit/>
          </a:bodyPr>
          <a:lstStyle/>
          <a:p>
            <a:r>
              <a:rPr lang="it-IT" dirty="0" smtClean="0">
                <a:latin typeface="Book Antiqua" panose="02040602050305030304" pitchFamily="18" charset="0"/>
              </a:rPr>
              <a:t>h</a:t>
            </a:r>
            <a:endParaRPr lang="it-IT" dirty="0">
              <a:latin typeface="Book Antiqua" panose="02040602050305030304" pitchFamily="18" charset="0"/>
            </a:endParaRPr>
          </a:p>
        </p:txBody>
      </p:sp>
      <p:sp>
        <p:nvSpPr>
          <p:cNvPr id="32" name="CasellaDiTesto 31"/>
          <p:cNvSpPr txBox="1"/>
          <p:nvPr/>
        </p:nvSpPr>
        <p:spPr>
          <a:xfrm rot="16200000">
            <a:off x="3068670" y="4490880"/>
            <a:ext cx="1359769" cy="369332"/>
          </a:xfrm>
          <a:prstGeom prst="rect">
            <a:avLst/>
          </a:prstGeom>
          <a:noFill/>
        </p:spPr>
        <p:txBody>
          <a:bodyPr wrap="square" rtlCol="0">
            <a:spAutoFit/>
          </a:bodyPr>
          <a:lstStyle/>
          <a:p>
            <a:r>
              <a:rPr lang="it-IT" dirty="0" smtClean="0">
                <a:latin typeface="Book Antiqua" panose="02040602050305030304" pitchFamily="18" charset="0"/>
              </a:rPr>
              <a:t>Damage %</a:t>
            </a:r>
            <a:endParaRPr lang="it-IT" dirty="0">
              <a:latin typeface="Book Antiqua" panose="02040602050305030304" pitchFamily="18" charset="0"/>
            </a:endParaRPr>
          </a:p>
        </p:txBody>
      </p:sp>
      <p:cxnSp>
        <p:nvCxnSpPr>
          <p:cNvPr id="33" name="Connettore 1 32"/>
          <p:cNvCxnSpPr>
            <a:endCxn id="12" idx="0"/>
          </p:cNvCxnSpPr>
          <p:nvPr/>
        </p:nvCxnSpPr>
        <p:spPr>
          <a:xfrm flipH="1">
            <a:off x="1763688" y="3176463"/>
            <a:ext cx="1944216" cy="611559"/>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a:endCxn id="13" idx="0"/>
          </p:cNvCxnSpPr>
          <p:nvPr/>
        </p:nvCxnSpPr>
        <p:spPr>
          <a:xfrm flipH="1">
            <a:off x="4896036" y="3176463"/>
            <a:ext cx="252028" cy="611559"/>
          </a:xfrm>
          <a:prstGeom prst="line">
            <a:avLst/>
          </a:prstGeom>
          <a:ln w="28575">
            <a:solidFill>
              <a:srgbClr val="419182"/>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a:endCxn id="15" idx="0"/>
          </p:cNvCxnSpPr>
          <p:nvPr/>
        </p:nvCxnSpPr>
        <p:spPr>
          <a:xfrm>
            <a:off x="6588224" y="3176463"/>
            <a:ext cx="1116124" cy="6124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rgbClr val="419182"/>
                </a:solidFill>
                <a:latin typeface="Book Antiqua" panose="02040602050305030304" pitchFamily="18" charset="0"/>
              </a:rPr>
              <a:t>The </a:t>
            </a:r>
            <a:r>
              <a:rPr lang="it-IT" dirty="0" err="1" smtClean="0">
                <a:solidFill>
                  <a:srgbClr val="419182"/>
                </a:solidFill>
                <a:latin typeface="Book Antiqua" panose="02040602050305030304" pitchFamily="18" charset="0"/>
              </a:rPr>
              <a:t>variables</a:t>
            </a:r>
            <a:r>
              <a:rPr lang="it-IT" dirty="0" smtClean="0">
                <a:solidFill>
                  <a:srgbClr val="419182"/>
                </a:solidFill>
                <a:latin typeface="Book Antiqua" panose="02040602050305030304" pitchFamily="18" charset="0"/>
              </a:rPr>
              <a:t> of </a:t>
            </a:r>
            <a:r>
              <a:rPr lang="it-IT" dirty="0" err="1">
                <a:solidFill>
                  <a:srgbClr val="419182"/>
                </a:solidFill>
                <a:latin typeface="Book Antiqua" panose="02040602050305030304" pitchFamily="18" charset="0"/>
              </a:rPr>
              <a:t>r</a:t>
            </a:r>
            <a:r>
              <a:rPr lang="it-IT" dirty="0" err="1" smtClean="0">
                <a:solidFill>
                  <a:srgbClr val="419182"/>
                </a:solidFill>
                <a:latin typeface="Book Antiqua" panose="02040602050305030304" pitchFamily="18" charset="0"/>
              </a:rPr>
              <a:t>isk</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equation</a:t>
            </a:r>
            <a:endParaRPr lang="bs-Latn-BA" dirty="0">
              <a:solidFill>
                <a:srgbClr val="419182"/>
              </a:solidFill>
              <a:latin typeface="Book Antiqua" panose="02040602050305030304" pitchFamily="18" charset="0"/>
            </a:endParaRPr>
          </a:p>
        </p:txBody>
      </p:sp>
      <p:pic>
        <p:nvPicPr>
          <p:cNvPr id="36" name="Picture 35" descr="eu_flag_co_funded_pos_[rgb]_right.jpg"/>
          <p:cNvPicPr/>
          <p:nvPr/>
        </p:nvPicPr>
        <p:blipFill>
          <a:blip r:embed="rId10"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56933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6" name="Diagramma 15"/>
          <p:cNvGraphicFramePr/>
          <p:nvPr>
            <p:extLst>
              <p:ext uri="{D42A27DB-BD31-4B8C-83A1-F6EECF244321}">
                <p14:modId xmlns:p14="http://schemas.microsoft.com/office/powerpoint/2010/main" xmlns="" val="2692316454"/>
              </p:ext>
            </p:extLst>
          </p:nvPr>
        </p:nvGraphicFramePr>
        <p:xfrm>
          <a:off x="1524000" y="1844824"/>
          <a:ext cx="6096000" cy="169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rgbClr val="419182"/>
                </a:solidFill>
                <a:latin typeface="Book Antiqua" panose="02040602050305030304" pitchFamily="18" charset="0"/>
              </a:rPr>
              <a:t>The </a:t>
            </a:r>
            <a:r>
              <a:rPr lang="it-IT" dirty="0" err="1" smtClean="0">
                <a:solidFill>
                  <a:srgbClr val="419182"/>
                </a:solidFill>
                <a:latin typeface="Book Antiqua" panose="02040602050305030304" pitchFamily="18" charset="0"/>
              </a:rPr>
              <a:t>variables</a:t>
            </a:r>
            <a:r>
              <a:rPr lang="it-IT" dirty="0" smtClean="0">
                <a:solidFill>
                  <a:srgbClr val="419182"/>
                </a:solidFill>
                <a:latin typeface="Book Antiqua" panose="02040602050305030304" pitchFamily="18" charset="0"/>
              </a:rPr>
              <a:t> of </a:t>
            </a:r>
            <a:r>
              <a:rPr lang="it-IT" dirty="0" err="1" smtClean="0">
                <a:solidFill>
                  <a:srgbClr val="419182"/>
                </a:solidFill>
                <a:latin typeface="Book Antiqua" panose="02040602050305030304" pitchFamily="18" charset="0"/>
              </a:rPr>
              <a:t>risk</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equation</a:t>
            </a:r>
            <a:endParaRPr lang="bs-Latn-BA" dirty="0">
              <a:solidFill>
                <a:srgbClr val="419182"/>
              </a:solidFill>
              <a:latin typeface="Book Antiqua" panose="02040602050305030304" pitchFamily="18" charset="0"/>
            </a:endParaRPr>
          </a:p>
        </p:txBody>
      </p:sp>
      <p:sp>
        <p:nvSpPr>
          <p:cNvPr id="38" name="Figura a mano libera 37"/>
          <p:cNvSpPr/>
          <p:nvPr/>
        </p:nvSpPr>
        <p:spPr>
          <a:xfrm>
            <a:off x="5542969" y="3779513"/>
            <a:ext cx="2332670" cy="1624395"/>
          </a:xfrm>
          <a:custGeom>
            <a:avLst/>
            <a:gdLst>
              <a:gd name="connsiteX0" fmla="*/ 76166 w 2332670"/>
              <a:gd name="connsiteY0" fmla="*/ 1624395 h 1624395"/>
              <a:gd name="connsiteX1" fmla="*/ 76166 w 2332670"/>
              <a:gd name="connsiteY1" fmla="*/ 1624395 h 1624395"/>
              <a:gd name="connsiteX2" fmla="*/ 149908 w 2332670"/>
              <a:gd name="connsiteY2" fmla="*/ 1521156 h 1624395"/>
              <a:gd name="connsiteX3" fmla="*/ 194154 w 2332670"/>
              <a:gd name="connsiteY3" fmla="*/ 1491659 h 1624395"/>
              <a:gd name="connsiteX4" fmla="*/ 312141 w 2332670"/>
              <a:gd name="connsiteY4" fmla="*/ 1432666 h 1624395"/>
              <a:gd name="connsiteX5" fmla="*/ 400631 w 2332670"/>
              <a:gd name="connsiteY5" fmla="*/ 1403169 h 1624395"/>
              <a:gd name="connsiteX6" fmla="*/ 444876 w 2332670"/>
              <a:gd name="connsiteY6" fmla="*/ 1358924 h 1624395"/>
              <a:gd name="connsiteX7" fmla="*/ 489121 w 2332670"/>
              <a:gd name="connsiteY7" fmla="*/ 1344176 h 1624395"/>
              <a:gd name="connsiteX8" fmla="*/ 577612 w 2332670"/>
              <a:gd name="connsiteY8" fmla="*/ 1299930 h 1624395"/>
              <a:gd name="connsiteX9" fmla="*/ 739844 w 2332670"/>
              <a:gd name="connsiteY9" fmla="*/ 1240937 h 1624395"/>
              <a:gd name="connsiteX10" fmla="*/ 798837 w 2332670"/>
              <a:gd name="connsiteY10" fmla="*/ 1226188 h 1624395"/>
              <a:gd name="connsiteX11" fmla="*/ 843083 w 2332670"/>
              <a:gd name="connsiteY11" fmla="*/ 1211440 h 1624395"/>
              <a:gd name="connsiteX12" fmla="*/ 1138050 w 2332670"/>
              <a:gd name="connsiteY12" fmla="*/ 1181943 h 1624395"/>
              <a:gd name="connsiteX13" fmla="*/ 1182296 w 2332670"/>
              <a:gd name="connsiteY13" fmla="*/ 1167195 h 1624395"/>
              <a:gd name="connsiteX14" fmla="*/ 1359276 w 2332670"/>
              <a:gd name="connsiteY14" fmla="*/ 1137698 h 1624395"/>
              <a:gd name="connsiteX15" fmla="*/ 1447766 w 2332670"/>
              <a:gd name="connsiteY15" fmla="*/ 1108201 h 1624395"/>
              <a:gd name="connsiteX16" fmla="*/ 1536257 w 2332670"/>
              <a:gd name="connsiteY16" fmla="*/ 1034459 h 1624395"/>
              <a:gd name="connsiteX17" fmla="*/ 1786979 w 2332670"/>
              <a:gd name="connsiteY17" fmla="*/ 960717 h 1624395"/>
              <a:gd name="connsiteX18" fmla="*/ 1860721 w 2332670"/>
              <a:gd name="connsiteY18" fmla="*/ 945969 h 1624395"/>
              <a:gd name="connsiteX19" fmla="*/ 2008205 w 2332670"/>
              <a:gd name="connsiteY19" fmla="*/ 886976 h 1624395"/>
              <a:gd name="connsiteX20" fmla="*/ 2096696 w 2332670"/>
              <a:gd name="connsiteY20" fmla="*/ 827982 h 1624395"/>
              <a:gd name="connsiteX21" fmla="*/ 2229431 w 2332670"/>
              <a:gd name="connsiteY21" fmla="*/ 709995 h 1624395"/>
              <a:gd name="connsiteX22" fmla="*/ 2288425 w 2332670"/>
              <a:gd name="connsiteY22" fmla="*/ 621505 h 1624395"/>
              <a:gd name="connsiteX23" fmla="*/ 2303173 w 2332670"/>
              <a:gd name="connsiteY23" fmla="*/ 547763 h 1624395"/>
              <a:gd name="connsiteX24" fmla="*/ 2332670 w 2332670"/>
              <a:gd name="connsiteY24" fmla="*/ 459272 h 1624395"/>
              <a:gd name="connsiteX25" fmla="*/ 2317921 w 2332670"/>
              <a:gd name="connsiteY25" fmla="*/ 179053 h 1624395"/>
              <a:gd name="connsiteX26" fmla="*/ 2288425 w 2332670"/>
              <a:gd name="connsiteY26" fmla="*/ 134808 h 1624395"/>
              <a:gd name="connsiteX27" fmla="*/ 2199934 w 2332670"/>
              <a:gd name="connsiteY27" fmla="*/ 61066 h 1624395"/>
              <a:gd name="connsiteX28" fmla="*/ 2111444 w 2332670"/>
              <a:gd name="connsiteY28" fmla="*/ 16821 h 1624395"/>
              <a:gd name="connsiteX29" fmla="*/ 1551005 w 2332670"/>
              <a:gd name="connsiteY29" fmla="*/ 31569 h 1624395"/>
              <a:gd name="connsiteX30" fmla="*/ 1492012 w 2332670"/>
              <a:gd name="connsiteY30" fmla="*/ 61066 h 1624395"/>
              <a:gd name="connsiteX31" fmla="*/ 1447766 w 2332670"/>
              <a:gd name="connsiteY31" fmla="*/ 75814 h 1624395"/>
              <a:gd name="connsiteX32" fmla="*/ 1226541 w 2332670"/>
              <a:gd name="connsiteY32" fmla="*/ 105311 h 1624395"/>
              <a:gd name="connsiteX33" fmla="*/ 1167547 w 2332670"/>
              <a:gd name="connsiteY33" fmla="*/ 120059 h 1624395"/>
              <a:gd name="connsiteX34" fmla="*/ 1005315 w 2332670"/>
              <a:gd name="connsiteY34" fmla="*/ 134808 h 1624395"/>
              <a:gd name="connsiteX35" fmla="*/ 961070 w 2332670"/>
              <a:gd name="connsiteY35" fmla="*/ 149556 h 1624395"/>
              <a:gd name="connsiteX36" fmla="*/ 725096 w 2332670"/>
              <a:gd name="connsiteY36" fmla="*/ 179053 h 1624395"/>
              <a:gd name="connsiteX37" fmla="*/ 621857 w 2332670"/>
              <a:gd name="connsiteY37" fmla="*/ 223298 h 1624395"/>
              <a:gd name="connsiteX38" fmla="*/ 533366 w 2332670"/>
              <a:gd name="connsiteY38" fmla="*/ 252795 h 1624395"/>
              <a:gd name="connsiteX39" fmla="*/ 489121 w 2332670"/>
              <a:gd name="connsiteY39" fmla="*/ 267543 h 1624395"/>
              <a:gd name="connsiteX40" fmla="*/ 444876 w 2332670"/>
              <a:gd name="connsiteY40" fmla="*/ 297040 h 1624395"/>
              <a:gd name="connsiteX41" fmla="*/ 400631 w 2332670"/>
              <a:gd name="connsiteY41" fmla="*/ 311788 h 1624395"/>
              <a:gd name="connsiteX42" fmla="*/ 312141 w 2332670"/>
              <a:gd name="connsiteY42" fmla="*/ 370782 h 1624395"/>
              <a:gd name="connsiteX43" fmla="*/ 253147 w 2332670"/>
              <a:gd name="connsiteY43" fmla="*/ 459272 h 1624395"/>
              <a:gd name="connsiteX44" fmla="*/ 223650 w 2332670"/>
              <a:gd name="connsiteY44" fmla="*/ 503517 h 1624395"/>
              <a:gd name="connsiteX45" fmla="*/ 208902 w 2332670"/>
              <a:gd name="connsiteY45" fmla="*/ 562511 h 1624395"/>
              <a:gd name="connsiteX46" fmla="*/ 194154 w 2332670"/>
              <a:gd name="connsiteY46" fmla="*/ 606756 h 1624395"/>
              <a:gd name="connsiteX47" fmla="*/ 164657 w 2332670"/>
              <a:gd name="connsiteY47" fmla="*/ 798485 h 1624395"/>
              <a:gd name="connsiteX48" fmla="*/ 149908 w 2332670"/>
              <a:gd name="connsiteY48" fmla="*/ 842730 h 1624395"/>
              <a:gd name="connsiteX49" fmla="*/ 135160 w 2332670"/>
              <a:gd name="connsiteY49" fmla="*/ 945969 h 1624395"/>
              <a:gd name="connsiteX50" fmla="*/ 120412 w 2332670"/>
              <a:gd name="connsiteY50" fmla="*/ 1078705 h 1624395"/>
              <a:gd name="connsiteX51" fmla="*/ 105663 w 2332670"/>
              <a:gd name="connsiteY51" fmla="*/ 1152447 h 1624395"/>
              <a:gd name="connsiteX52" fmla="*/ 76166 w 2332670"/>
              <a:gd name="connsiteY52" fmla="*/ 1373672 h 1624395"/>
              <a:gd name="connsiteX53" fmla="*/ 17173 w 2332670"/>
              <a:gd name="connsiteY53" fmla="*/ 1462163 h 1624395"/>
              <a:gd name="connsiteX54" fmla="*/ 2425 w 2332670"/>
              <a:gd name="connsiteY54" fmla="*/ 1594898 h 1624395"/>
              <a:gd name="connsiteX55" fmla="*/ 76166 w 2332670"/>
              <a:gd name="connsiteY55" fmla="*/ 1624395 h 162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32670" h="1624395">
                <a:moveTo>
                  <a:pt x="76166" y="1624395"/>
                </a:moveTo>
                <a:lnTo>
                  <a:pt x="76166" y="1624395"/>
                </a:lnTo>
                <a:cubicBezTo>
                  <a:pt x="100747" y="1589982"/>
                  <a:pt x="121812" y="1552764"/>
                  <a:pt x="149908" y="1521156"/>
                </a:cubicBezTo>
                <a:cubicBezTo>
                  <a:pt x="161684" y="1507908"/>
                  <a:pt x="178593" y="1500147"/>
                  <a:pt x="194154" y="1491659"/>
                </a:cubicBezTo>
                <a:cubicBezTo>
                  <a:pt x="232756" y="1470603"/>
                  <a:pt x="272812" y="1452330"/>
                  <a:pt x="312141" y="1432666"/>
                </a:cubicBezTo>
                <a:cubicBezTo>
                  <a:pt x="339951" y="1418761"/>
                  <a:pt x="400631" y="1403169"/>
                  <a:pt x="400631" y="1403169"/>
                </a:cubicBezTo>
                <a:cubicBezTo>
                  <a:pt x="415379" y="1388421"/>
                  <a:pt x="427522" y="1370493"/>
                  <a:pt x="444876" y="1358924"/>
                </a:cubicBezTo>
                <a:cubicBezTo>
                  <a:pt x="457811" y="1350301"/>
                  <a:pt x="475216" y="1351128"/>
                  <a:pt x="489121" y="1344176"/>
                </a:cubicBezTo>
                <a:cubicBezTo>
                  <a:pt x="645742" y="1265865"/>
                  <a:pt x="429333" y="1355534"/>
                  <a:pt x="577612" y="1299930"/>
                </a:cubicBezTo>
                <a:cubicBezTo>
                  <a:pt x="741784" y="1238366"/>
                  <a:pt x="553938" y="1302906"/>
                  <a:pt x="739844" y="1240937"/>
                </a:cubicBezTo>
                <a:cubicBezTo>
                  <a:pt x="759073" y="1234527"/>
                  <a:pt x="779347" y="1231757"/>
                  <a:pt x="798837" y="1226188"/>
                </a:cubicBezTo>
                <a:cubicBezTo>
                  <a:pt x="813785" y="1221917"/>
                  <a:pt x="827907" y="1214812"/>
                  <a:pt x="843083" y="1211440"/>
                </a:cubicBezTo>
                <a:cubicBezTo>
                  <a:pt x="941957" y="1189469"/>
                  <a:pt x="1034835" y="1189316"/>
                  <a:pt x="1138050" y="1181943"/>
                </a:cubicBezTo>
                <a:cubicBezTo>
                  <a:pt x="1152799" y="1177027"/>
                  <a:pt x="1167000" y="1169976"/>
                  <a:pt x="1182296" y="1167195"/>
                </a:cubicBezTo>
                <a:cubicBezTo>
                  <a:pt x="1306183" y="1144671"/>
                  <a:pt x="1269100" y="1164752"/>
                  <a:pt x="1359276" y="1137698"/>
                </a:cubicBezTo>
                <a:cubicBezTo>
                  <a:pt x="1389057" y="1128764"/>
                  <a:pt x="1447766" y="1108201"/>
                  <a:pt x="1447766" y="1108201"/>
                </a:cubicBezTo>
                <a:cubicBezTo>
                  <a:pt x="1473479" y="1082488"/>
                  <a:pt x="1501059" y="1049125"/>
                  <a:pt x="1536257" y="1034459"/>
                </a:cubicBezTo>
                <a:cubicBezTo>
                  <a:pt x="1598267" y="1008622"/>
                  <a:pt x="1718653" y="974382"/>
                  <a:pt x="1786979" y="960717"/>
                </a:cubicBezTo>
                <a:cubicBezTo>
                  <a:pt x="1811560" y="955801"/>
                  <a:pt x="1836537" y="952565"/>
                  <a:pt x="1860721" y="945969"/>
                </a:cubicBezTo>
                <a:cubicBezTo>
                  <a:pt x="1912306" y="931900"/>
                  <a:pt x="1962246" y="914552"/>
                  <a:pt x="2008205" y="886976"/>
                </a:cubicBezTo>
                <a:cubicBezTo>
                  <a:pt x="2038604" y="868737"/>
                  <a:pt x="2067199" y="847647"/>
                  <a:pt x="2096696" y="827982"/>
                </a:cubicBezTo>
                <a:cubicBezTo>
                  <a:pt x="2149893" y="792517"/>
                  <a:pt x="2189022" y="770608"/>
                  <a:pt x="2229431" y="709995"/>
                </a:cubicBezTo>
                <a:lnTo>
                  <a:pt x="2288425" y="621505"/>
                </a:lnTo>
                <a:cubicBezTo>
                  <a:pt x="2293341" y="596924"/>
                  <a:pt x="2296577" y="571947"/>
                  <a:pt x="2303173" y="547763"/>
                </a:cubicBezTo>
                <a:cubicBezTo>
                  <a:pt x="2311354" y="517766"/>
                  <a:pt x="2332670" y="459272"/>
                  <a:pt x="2332670" y="459272"/>
                </a:cubicBezTo>
                <a:cubicBezTo>
                  <a:pt x="2327754" y="365866"/>
                  <a:pt x="2330559" y="271731"/>
                  <a:pt x="2317921" y="179053"/>
                </a:cubicBezTo>
                <a:cubicBezTo>
                  <a:pt x="2315526" y="161490"/>
                  <a:pt x="2299772" y="148425"/>
                  <a:pt x="2288425" y="134808"/>
                </a:cubicBezTo>
                <a:cubicBezTo>
                  <a:pt x="2265128" y="106852"/>
                  <a:pt x="2233079" y="77639"/>
                  <a:pt x="2199934" y="61066"/>
                </a:cubicBezTo>
                <a:cubicBezTo>
                  <a:pt x="2077805" y="0"/>
                  <a:pt x="2238253" y="101358"/>
                  <a:pt x="2111444" y="16821"/>
                </a:cubicBezTo>
                <a:cubicBezTo>
                  <a:pt x="1924631" y="21737"/>
                  <a:pt x="1737408" y="18255"/>
                  <a:pt x="1551005" y="31569"/>
                </a:cubicBezTo>
                <a:cubicBezTo>
                  <a:pt x="1529075" y="33135"/>
                  <a:pt x="1512220" y="52406"/>
                  <a:pt x="1492012" y="61066"/>
                </a:cubicBezTo>
                <a:cubicBezTo>
                  <a:pt x="1477723" y="67190"/>
                  <a:pt x="1463101" y="73258"/>
                  <a:pt x="1447766" y="75814"/>
                </a:cubicBezTo>
                <a:cubicBezTo>
                  <a:pt x="1374384" y="88044"/>
                  <a:pt x="1300025" y="93708"/>
                  <a:pt x="1226541" y="105311"/>
                </a:cubicBezTo>
                <a:cubicBezTo>
                  <a:pt x="1206519" y="108472"/>
                  <a:pt x="1187639" y="117380"/>
                  <a:pt x="1167547" y="120059"/>
                </a:cubicBezTo>
                <a:cubicBezTo>
                  <a:pt x="1113723" y="127236"/>
                  <a:pt x="1059392" y="129892"/>
                  <a:pt x="1005315" y="134808"/>
                </a:cubicBezTo>
                <a:cubicBezTo>
                  <a:pt x="990567" y="139724"/>
                  <a:pt x="976246" y="146184"/>
                  <a:pt x="961070" y="149556"/>
                </a:cubicBezTo>
                <a:cubicBezTo>
                  <a:pt x="886213" y="166191"/>
                  <a:pt x="799292" y="171634"/>
                  <a:pt x="725096" y="179053"/>
                </a:cubicBezTo>
                <a:cubicBezTo>
                  <a:pt x="582687" y="226520"/>
                  <a:pt x="804079" y="150409"/>
                  <a:pt x="621857" y="223298"/>
                </a:cubicBezTo>
                <a:cubicBezTo>
                  <a:pt x="592988" y="234846"/>
                  <a:pt x="562863" y="242963"/>
                  <a:pt x="533366" y="252795"/>
                </a:cubicBezTo>
                <a:lnTo>
                  <a:pt x="489121" y="267543"/>
                </a:lnTo>
                <a:cubicBezTo>
                  <a:pt x="474373" y="277375"/>
                  <a:pt x="460730" y="289113"/>
                  <a:pt x="444876" y="297040"/>
                </a:cubicBezTo>
                <a:cubicBezTo>
                  <a:pt x="430971" y="303992"/>
                  <a:pt x="414221" y="304238"/>
                  <a:pt x="400631" y="311788"/>
                </a:cubicBezTo>
                <a:cubicBezTo>
                  <a:pt x="369642" y="329004"/>
                  <a:pt x="312141" y="370782"/>
                  <a:pt x="312141" y="370782"/>
                </a:cubicBezTo>
                <a:lnTo>
                  <a:pt x="253147" y="459272"/>
                </a:lnTo>
                <a:lnTo>
                  <a:pt x="223650" y="503517"/>
                </a:lnTo>
                <a:cubicBezTo>
                  <a:pt x="218734" y="523182"/>
                  <a:pt x="214470" y="543021"/>
                  <a:pt x="208902" y="562511"/>
                </a:cubicBezTo>
                <a:cubicBezTo>
                  <a:pt x="204631" y="577459"/>
                  <a:pt x="197203" y="591512"/>
                  <a:pt x="194154" y="606756"/>
                </a:cubicBezTo>
                <a:cubicBezTo>
                  <a:pt x="170644" y="724304"/>
                  <a:pt x="189018" y="688862"/>
                  <a:pt x="164657" y="798485"/>
                </a:cubicBezTo>
                <a:cubicBezTo>
                  <a:pt x="161285" y="813661"/>
                  <a:pt x="154824" y="827982"/>
                  <a:pt x="149908" y="842730"/>
                </a:cubicBezTo>
                <a:cubicBezTo>
                  <a:pt x="144992" y="877143"/>
                  <a:pt x="139472" y="911475"/>
                  <a:pt x="135160" y="945969"/>
                </a:cubicBezTo>
                <a:cubicBezTo>
                  <a:pt x="129638" y="990143"/>
                  <a:pt x="126708" y="1034635"/>
                  <a:pt x="120412" y="1078705"/>
                </a:cubicBezTo>
                <a:cubicBezTo>
                  <a:pt x="116867" y="1103521"/>
                  <a:pt x="110579" y="1127866"/>
                  <a:pt x="105663" y="1152447"/>
                </a:cubicBezTo>
                <a:cubicBezTo>
                  <a:pt x="104616" y="1165014"/>
                  <a:pt x="105699" y="1320513"/>
                  <a:pt x="76166" y="1373672"/>
                </a:cubicBezTo>
                <a:cubicBezTo>
                  <a:pt x="58950" y="1404662"/>
                  <a:pt x="17173" y="1462163"/>
                  <a:pt x="17173" y="1462163"/>
                </a:cubicBezTo>
                <a:cubicBezTo>
                  <a:pt x="0" y="1565201"/>
                  <a:pt x="2425" y="1520749"/>
                  <a:pt x="2425" y="1594898"/>
                </a:cubicBezTo>
                <a:lnTo>
                  <a:pt x="76166" y="1624395"/>
                </a:ln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igura a mano libera 38"/>
          <p:cNvSpPr/>
          <p:nvPr/>
        </p:nvSpPr>
        <p:spPr>
          <a:xfrm>
            <a:off x="1691680" y="3968551"/>
            <a:ext cx="1592826" cy="1376516"/>
          </a:xfrm>
          <a:custGeom>
            <a:avLst/>
            <a:gdLst>
              <a:gd name="connsiteX0" fmla="*/ 0 w 1592826"/>
              <a:gd name="connsiteY0" fmla="*/ 1376516 h 1376516"/>
              <a:gd name="connsiteX1" fmla="*/ 929149 w 1592826"/>
              <a:gd name="connsiteY1" fmla="*/ 122903 h 1376516"/>
              <a:gd name="connsiteX2" fmla="*/ 1592826 w 1592826"/>
              <a:gd name="connsiteY2" fmla="*/ 639096 h 1376516"/>
            </a:gdLst>
            <a:ahLst/>
            <a:cxnLst>
              <a:cxn ang="0">
                <a:pos x="connsiteX0" y="connsiteY0"/>
              </a:cxn>
              <a:cxn ang="0">
                <a:pos x="connsiteX1" y="connsiteY1"/>
              </a:cxn>
              <a:cxn ang="0">
                <a:pos x="connsiteX2" y="connsiteY2"/>
              </a:cxn>
            </a:cxnLst>
            <a:rect l="l" t="t" r="r" b="b"/>
            <a:pathLst>
              <a:path w="1592826" h="1376516">
                <a:moveTo>
                  <a:pt x="0" y="1376516"/>
                </a:moveTo>
                <a:cubicBezTo>
                  <a:pt x="331839" y="811161"/>
                  <a:pt x="663678" y="245806"/>
                  <a:pt x="929149" y="122903"/>
                </a:cubicBezTo>
                <a:cubicBezTo>
                  <a:pt x="1194620" y="0"/>
                  <a:pt x="1447800" y="498986"/>
                  <a:pt x="1592826" y="639096"/>
                </a:cubicBezTo>
              </a:path>
            </a:pathLst>
          </a:custGeom>
          <a:ln w="1587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0" name="Rettangolo arrotondato 39"/>
          <p:cNvSpPr/>
          <p:nvPr/>
        </p:nvSpPr>
        <p:spPr>
          <a:xfrm>
            <a:off x="1187624" y="3671227"/>
            <a:ext cx="3024336" cy="2240632"/>
          </a:xfrm>
          <a:prstGeom prst="roundRect">
            <a:avLst/>
          </a:prstGeom>
          <a:noFill/>
          <a:ln w="38100">
            <a:solidFill>
              <a:srgbClr val="DE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1" name="Connettore 2 40"/>
          <p:cNvCxnSpPr/>
          <p:nvPr/>
        </p:nvCxnSpPr>
        <p:spPr>
          <a:xfrm rot="16200000">
            <a:off x="701664" y="4769275"/>
            <a:ext cx="1692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a:off x="1475656" y="5543435"/>
            <a:ext cx="2520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3563888" y="5543435"/>
            <a:ext cx="360040" cy="369332"/>
          </a:xfrm>
          <a:prstGeom prst="rect">
            <a:avLst/>
          </a:prstGeom>
          <a:noFill/>
        </p:spPr>
        <p:txBody>
          <a:bodyPr wrap="square" rtlCol="0">
            <a:spAutoFit/>
          </a:bodyPr>
          <a:lstStyle/>
          <a:p>
            <a:r>
              <a:rPr lang="it-IT" dirty="0" smtClean="0">
                <a:latin typeface="Book Antiqua" panose="02040602050305030304" pitchFamily="18" charset="0"/>
              </a:rPr>
              <a:t>T</a:t>
            </a:r>
            <a:endParaRPr lang="it-IT" dirty="0">
              <a:latin typeface="Book Antiqua" panose="02040602050305030304" pitchFamily="18" charset="0"/>
            </a:endParaRPr>
          </a:p>
        </p:txBody>
      </p:sp>
      <p:sp>
        <p:nvSpPr>
          <p:cNvPr id="44" name="CasellaDiTesto 43"/>
          <p:cNvSpPr txBox="1"/>
          <p:nvPr/>
        </p:nvSpPr>
        <p:spPr>
          <a:xfrm rot="16200000">
            <a:off x="1201109" y="3972743"/>
            <a:ext cx="342364" cy="369332"/>
          </a:xfrm>
          <a:prstGeom prst="rect">
            <a:avLst/>
          </a:prstGeom>
          <a:noFill/>
        </p:spPr>
        <p:txBody>
          <a:bodyPr wrap="square" rtlCol="0">
            <a:spAutoFit/>
          </a:bodyPr>
          <a:lstStyle/>
          <a:p>
            <a:r>
              <a:rPr lang="it-IT" dirty="0" smtClean="0">
                <a:latin typeface="Book Antiqua" panose="02040602050305030304" pitchFamily="18" charset="0"/>
              </a:rPr>
              <a:t>h</a:t>
            </a:r>
            <a:endParaRPr lang="it-IT" dirty="0">
              <a:latin typeface="Book Antiqua" panose="02040602050305030304" pitchFamily="18" charset="0"/>
            </a:endParaRPr>
          </a:p>
        </p:txBody>
      </p:sp>
      <p:sp>
        <p:nvSpPr>
          <p:cNvPr id="45" name="Rettangolo arrotondato 44"/>
          <p:cNvSpPr/>
          <p:nvPr/>
        </p:nvSpPr>
        <p:spPr>
          <a:xfrm>
            <a:off x="5040052" y="3671227"/>
            <a:ext cx="3024336" cy="2240632"/>
          </a:xfrm>
          <a:prstGeom prst="roundRect">
            <a:avLst/>
          </a:prstGeom>
          <a:noFill/>
          <a:ln w="38100">
            <a:solidFill>
              <a:srgbClr val="419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6" name="Gruppo 22"/>
          <p:cNvGrpSpPr/>
          <p:nvPr/>
        </p:nvGrpSpPr>
        <p:grpSpPr>
          <a:xfrm>
            <a:off x="5328083" y="3923275"/>
            <a:ext cx="2520000" cy="1692000"/>
            <a:chOff x="755576" y="3681048"/>
            <a:chExt cx="2520000" cy="1692000"/>
          </a:xfrm>
        </p:grpSpPr>
        <p:cxnSp>
          <p:nvCxnSpPr>
            <p:cNvPr id="47" name="Connettore 2 46"/>
            <p:cNvCxnSpPr/>
            <p:nvPr/>
          </p:nvCxnSpPr>
          <p:spPr>
            <a:xfrm rot="16200000">
              <a:off x="-18416" y="4527048"/>
              <a:ext cx="1692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a:off x="755576" y="5301208"/>
              <a:ext cx="2520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Figura a mano libera 48"/>
            <p:cNvSpPr/>
            <p:nvPr/>
          </p:nvSpPr>
          <p:spPr>
            <a:xfrm>
              <a:off x="955964" y="3861048"/>
              <a:ext cx="2031860" cy="1292843"/>
            </a:xfrm>
            <a:custGeom>
              <a:avLst/>
              <a:gdLst>
                <a:gd name="connsiteX0" fmla="*/ 0 w 1579418"/>
                <a:gd name="connsiteY0" fmla="*/ 872836 h 872836"/>
                <a:gd name="connsiteX1" fmla="*/ 595745 w 1579418"/>
                <a:gd name="connsiteY1" fmla="*/ 180109 h 872836"/>
                <a:gd name="connsiteX2" fmla="*/ 1579418 w 1579418"/>
                <a:gd name="connsiteY2" fmla="*/ 0 h 872836"/>
              </a:gdLst>
              <a:ahLst/>
              <a:cxnLst>
                <a:cxn ang="0">
                  <a:pos x="connsiteX0" y="connsiteY0"/>
                </a:cxn>
                <a:cxn ang="0">
                  <a:pos x="connsiteX1" y="connsiteY1"/>
                </a:cxn>
                <a:cxn ang="0">
                  <a:pos x="connsiteX2" y="connsiteY2"/>
                </a:cxn>
              </a:cxnLst>
              <a:rect l="l" t="t" r="r" b="b"/>
              <a:pathLst>
                <a:path w="1579418" h="872836">
                  <a:moveTo>
                    <a:pt x="0" y="872836"/>
                  </a:moveTo>
                  <a:cubicBezTo>
                    <a:pt x="166254" y="599209"/>
                    <a:pt x="332509" y="325582"/>
                    <a:pt x="595745" y="180109"/>
                  </a:cubicBezTo>
                  <a:cubicBezTo>
                    <a:pt x="858981" y="34636"/>
                    <a:pt x="1219199" y="17318"/>
                    <a:pt x="1579418"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50" name="CasellaDiTesto 49"/>
          <p:cNvSpPr txBox="1"/>
          <p:nvPr/>
        </p:nvSpPr>
        <p:spPr>
          <a:xfrm>
            <a:off x="7416315" y="5543435"/>
            <a:ext cx="360040" cy="369332"/>
          </a:xfrm>
          <a:prstGeom prst="rect">
            <a:avLst/>
          </a:prstGeom>
          <a:noFill/>
        </p:spPr>
        <p:txBody>
          <a:bodyPr wrap="square" rtlCol="0">
            <a:spAutoFit/>
          </a:bodyPr>
          <a:lstStyle/>
          <a:p>
            <a:r>
              <a:rPr lang="it-IT" dirty="0" smtClean="0">
                <a:latin typeface="Book Antiqua" panose="02040602050305030304" pitchFamily="18" charset="0"/>
              </a:rPr>
              <a:t>T</a:t>
            </a:r>
            <a:endParaRPr lang="it-IT" dirty="0">
              <a:latin typeface="Book Antiqua" panose="02040602050305030304" pitchFamily="18" charset="0"/>
            </a:endParaRPr>
          </a:p>
        </p:txBody>
      </p:sp>
      <p:sp>
        <p:nvSpPr>
          <p:cNvPr id="51" name="CasellaDiTesto 50"/>
          <p:cNvSpPr txBox="1"/>
          <p:nvPr/>
        </p:nvSpPr>
        <p:spPr>
          <a:xfrm rot="16200000">
            <a:off x="4506291" y="4493022"/>
            <a:ext cx="1436858" cy="369332"/>
          </a:xfrm>
          <a:prstGeom prst="rect">
            <a:avLst/>
          </a:prstGeom>
          <a:noFill/>
        </p:spPr>
        <p:txBody>
          <a:bodyPr wrap="square" rtlCol="0">
            <a:spAutoFit/>
          </a:bodyPr>
          <a:lstStyle/>
          <a:p>
            <a:r>
              <a:rPr lang="it-IT" dirty="0" err="1" smtClean="0">
                <a:latin typeface="Book Antiqua" panose="02040602050305030304" pitchFamily="18" charset="0"/>
              </a:rPr>
              <a:t>Damage</a:t>
            </a:r>
            <a:r>
              <a:rPr lang="it-IT" dirty="0" smtClean="0">
                <a:latin typeface="Book Antiqua" panose="02040602050305030304" pitchFamily="18" charset="0"/>
              </a:rPr>
              <a:t> [€]</a:t>
            </a:r>
            <a:endParaRPr lang="it-IT" dirty="0">
              <a:latin typeface="Book Antiqua" panose="02040602050305030304" pitchFamily="18" charset="0"/>
            </a:endParaRPr>
          </a:p>
        </p:txBody>
      </p:sp>
      <p:sp>
        <p:nvSpPr>
          <p:cNvPr id="52" name="CasellaDiTesto 51"/>
          <p:cNvSpPr txBox="1"/>
          <p:nvPr/>
        </p:nvSpPr>
        <p:spPr>
          <a:xfrm>
            <a:off x="1403648" y="3248471"/>
            <a:ext cx="2592288" cy="369332"/>
          </a:xfrm>
          <a:prstGeom prst="rect">
            <a:avLst/>
          </a:prstGeom>
          <a:noFill/>
        </p:spPr>
        <p:txBody>
          <a:bodyPr wrap="square" rtlCol="0">
            <a:spAutoFit/>
          </a:bodyPr>
          <a:lstStyle/>
          <a:p>
            <a:pPr algn="ctr"/>
            <a:r>
              <a:rPr lang="it-IT" dirty="0" err="1" smtClean="0">
                <a:latin typeface="Book Antiqua" panose="02040602050305030304" pitchFamily="18" charset="0"/>
              </a:rPr>
              <a:t>Hydraulic</a:t>
            </a:r>
            <a:r>
              <a:rPr lang="it-IT" dirty="0" smtClean="0">
                <a:latin typeface="Book Antiqua" panose="02040602050305030304" pitchFamily="18" charset="0"/>
              </a:rPr>
              <a:t> </a:t>
            </a:r>
            <a:r>
              <a:rPr lang="it-IT" dirty="0" err="1" smtClean="0">
                <a:latin typeface="Book Antiqua" panose="02040602050305030304" pitchFamily="18" charset="0"/>
              </a:rPr>
              <a:t>Models</a:t>
            </a:r>
            <a:endParaRPr lang="it-IT" dirty="0">
              <a:latin typeface="Book Antiqua" panose="02040602050305030304" pitchFamily="18" charset="0"/>
            </a:endParaRPr>
          </a:p>
        </p:txBody>
      </p:sp>
      <p:sp>
        <p:nvSpPr>
          <p:cNvPr id="53" name="CasellaDiTesto 52"/>
          <p:cNvSpPr txBox="1"/>
          <p:nvPr/>
        </p:nvSpPr>
        <p:spPr>
          <a:xfrm>
            <a:off x="4752020" y="3248471"/>
            <a:ext cx="3600400" cy="369332"/>
          </a:xfrm>
          <a:prstGeom prst="rect">
            <a:avLst/>
          </a:prstGeom>
          <a:noFill/>
        </p:spPr>
        <p:txBody>
          <a:bodyPr wrap="square" rtlCol="0">
            <a:spAutoFit/>
          </a:bodyPr>
          <a:lstStyle/>
          <a:p>
            <a:pPr algn="ctr"/>
            <a:r>
              <a:rPr lang="it-IT" dirty="0" err="1" smtClean="0">
                <a:latin typeface="Book Antiqua" panose="02040602050305030304" pitchFamily="18" charset="0"/>
              </a:rPr>
              <a:t>Vulnerability</a:t>
            </a:r>
            <a:r>
              <a:rPr lang="it-IT" dirty="0" smtClean="0">
                <a:latin typeface="Book Antiqua" panose="02040602050305030304" pitchFamily="18" charset="0"/>
              </a:rPr>
              <a:t> </a:t>
            </a:r>
            <a:r>
              <a:rPr lang="it-IT" dirty="0" err="1" smtClean="0">
                <a:latin typeface="Book Antiqua" panose="02040602050305030304" pitchFamily="18" charset="0"/>
              </a:rPr>
              <a:t>models</a:t>
            </a:r>
            <a:endParaRPr lang="it-IT" dirty="0">
              <a:latin typeface="Book Antiqua" panose="02040602050305030304" pitchFamily="18" charset="0"/>
            </a:endParaRPr>
          </a:p>
        </p:txBody>
      </p:sp>
      <p:sp>
        <p:nvSpPr>
          <p:cNvPr id="54" name="Figura a mano libera 53"/>
          <p:cNvSpPr/>
          <p:nvPr/>
        </p:nvSpPr>
        <p:spPr>
          <a:xfrm>
            <a:off x="1681316" y="3983147"/>
            <a:ext cx="1592826" cy="1376516"/>
          </a:xfrm>
          <a:custGeom>
            <a:avLst/>
            <a:gdLst>
              <a:gd name="connsiteX0" fmla="*/ 0 w 1592826"/>
              <a:gd name="connsiteY0" fmla="*/ 1376516 h 1376516"/>
              <a:gd name="connsiteX1" fmla="*/ 929149 w 1592826"/>
              <a:gd name="connsiteY1" fmla="*/ 122903 h 1376516"/>
              <a:gd name="connsiteX2" fmla="*/ 1592826 w 1592826"/>
              <a:gd name="connsiteY2" fmla="*/ 639096 h 1376516"/>
            </a:gdLst>
            <a:ahLst/>
            <a:cxnLst>
              <a:cxn ang="0">
                <a:pos x="connsiteX0" y="connsiteY0"/>
              </a:cxn>
              <a:cxn ang="0">
                <a:pos x="connsiteX1" y="connsiteY1"/>
              </a:cxn>
              <a:cxn ang="0">
                <a:pos x="connsiteX2" y="connsiteY2"/>
              </a:cxn>
            </a:cxnLst>
            <a:rect l="l" t="t" r="r" b="b"/>
            <a:pathLst>
              <a:path w="1592826" h="1376516">
                <a:moveTo>
                  <a:pt x="0" y="1376516"/>
                </a:moveTo>
                <a:cubicBezTo>
                  <a:pt x="331839" y="811161"/>
                  <a:pt x="663678" y="245806"/>
                  <a:pt x="929149" y="122903"/>
                </a:cubicBezTo>
                <a:cubicBezTo>
                  <a:pt x="1194620" y="0"/>
                  <a:pt x="1447800" y="498986"/>
                  <a:pt x="1592826" y="63909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7" name="Picture 26" descr="eu_flag_co_funded_pos_[rgb]_right.jpg"/>
          <p:cNvPicPr/>
          <p:nvPr/>
        </p:nvPicPr>
        <p:blipFill>
          <a:blip r:embed="rId10"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13809894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15"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18"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err="1" smtClean="0">
                <a:solidFill>
                  <a:srgbClr val="419182"/>
                </a:solidFill>
                <a:latin typeface="Book Antiqua" panose="02040602050305030304" pitchFamily="18" charset="0"/>
              </a:rPr>
              <a:t>Flood</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Risk</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assessment</a:t>
            </a:r>
            <a:r>
              <a:rPr lang="it-IT" dirty="0" smtClean="0">
                <a:solidFill>
                  <a:srgbClr val="419182"/>
                </a:solidFill>
                <a:latin typeface="Book Antiqua" panose="02040602050305030304" pitchFamily="18" charset="0"/>
              </a:rPr>
              <a:t> in </a:t>
            </a:r>
            <a:r>
              <a:rPr lang="it-IT" dirty="0" err="1" smtClean="0">
                <a:solidFill>
                  <a:srgbClr val="419182"/>
                </a:solidFill>
                <a:latin typeface="Book Antiqua" panose="02040602050305030304" pitchFamily="18" charset="0"/>
              </a:rPr>
              <a:t>Sicily</a:t>
            </a:r>
            <a:endParaRPr lang="bs-Latn-BA" dirty="0">
              <a:solidFill>
                <a:srgbClr val="419182"/>
              </a:solidFill>
              <a:latin typeface="Book Antiqua" panose="02040602050305030304" pitchFamily="18" charset="0"/>
            </a:endParaRPr>
          </a:p>
        </p:txBody>
      </p:sp>
      <p:sp>
        <p:nvSpPr>
          <p:cNvPr id="13" name="Rettangolo 12"/>
          <p:cNvSpPr/>
          <p:nvPr/>
        </p:nvSpPr>
        <p:spPr>
          <a:xfrm>
            <a:off x="252000" y="1582102"/>
            <a:ext cx="8640000" cy="3447098"/>
          </a:xfrm>
          <a:prstGeom prst="rect">
            <a:avLst/>
          </a:prstGeom>
        </p:spPr>
        <p:txBody>
          <a:bodyPr wrap="square">
            <a:spAutoFit/>
          </a:bodyPr>
          <a:lstStyle/>
          <a:p>
            <a:pPr marL="342900" indent="-342900" algn="just" defTabSz="2952750">
              <a:spcBef>
                <a:spcPts val="600"/>
              </a:spcBef>
              <a:spcAft>
                <a:spcPts val="600"/>
              </a:spcAft>
              <a:buFont typeface="Wingdings" panose="05000000000000000000" pitchFamily="2" charset="2"/>
              <a:buChar char="Ø"/>
            </a:pPr>
            <a:r>
              <a:rPr lang="en-GB" b="1" dirty="0">
                <a:latin typeface="Book Antiqua" panose="02040602050305030304" pitchFamily="18" charset="0"/>
              </a:rPr>
              <a:t>In Sicily </a:t>
            </a:r>
            <a:r>
              <a:rPr lang="en-GB" dirty="0">
                <a:latin typeface="Book Antiqua" panose="02040602050305030304" pitchFamily="18" charset="0"/>
              </a:rPr>
              <a:t>the risk assessment is currently carried out by means of the use of matrixes which provide flood hazard and flood risk in function of the </a:t>
            </a:r>
            <a:r>
              <a:rPr lang="en-GB" dirty="0">
                <a:solidFill>
                  <a:srgbClr val="FF0000"/>
                </a:solidFill>
                <a:latin typeface="Book Antiqua" panose="02040602050305030304" pitchFamily="18" charset="0"/>
              </a:rPr>
              <a:t>event return period</a:t>
            </a:r>
            <a:r>
              <a:rPr lang="en-GB" dirty="0">
                <a:latin typeface="Book Antiqua" panose="02040602050305030304" pitchFamily="18" charset="0"/>
              </a:rPr>
              <a:t>, the </a:t>
            </a:r>
            <a:r>
              <a:rPr lang="en-GB" dirty="0">
                <a:solidFill>
                  <a:srgbClr val="FF0000"/>
                </a:solidFill>
                <a:latin typeface="Book Antiqua" panose="02040602050305030304" pitchFamily="18" charset="0"/>
              </a:rPr>
              <a:t>inundation depths </a:t>
            </a:r>
            <a:r>
              <a:rPr lang="en-GB" dirty="0">
                <a:latin typeface="Book Antiqua" panose="02040602050305030304" pitchFamily="18" charset="0"/>
              </a:rPr>
              <a:t>and the </a:t>
            </a:r>
            <a:r>
              <a:rPr lang="en-GB" dirty="0">
                <a:solidFill>
                  <a:srgbClr val="FF0000"/>
                </a:solidFill>
                <a:latin typeface="Book Antiqua" panose="02040602050305030304" pitchFamily="18" charset="0"/>
              </a:rPr>
              <a:t>exposure classes </a:t>
            </a:r>
            <a:r>
              <a:rPr lang="en-GB" dirty="0">
                <a:latin typeface="Book Antiqua" panose="02040602050305030304" pitchFamily="18" charset="0"/>
              </a:rPr>
              <a:t>of assets at risk (</a:t>
            </a:r>
            <a:r>
              <a:rPr lang="en-GB" dirty="0" err="1">
                <a:latin typeface="Book Antiqua" panose="02040602050305030304" pitchFamily="18" charset="0"/>
              </a:rPr>
              <a:t>Regione</a:t>
            </a:r>
            <a:r>
              <a:rPr lang="en-GB" dirty="0">
                <a:latin typeface="Book Antiqua" panose="02040602050305030304" pitchFamily="18" charset="0"/>
              </a:rPr>
              <a:t> Sicilia, 2004). In this approach, the vulnerability has a constant value preventively equal to </a:t>
            </a:r>
            <a:r>
              <a:rPr lang="en-GB" dirty="0" smtClean="0">
                <a:latin typeface="Book Antiqua" panose="02040602050305030304" pitchFamily="18" charset="0"/>
              </a:rPr>
              <a:t>1.</a:t>
            </a:r>
          </a:p>
          <a:p>
            <a:pPr marL="342900" indent="-342900" algn="just" defTabSz="2952750">
              <a:spcBef>
                <a:spcPts val="600"/>
              </a:spcBef>
              <a:spcAft>
                <a:spcPts val="600"/>
              </a:spcAft>
              <a:buFont typeface="Wingdings" panose="05000000000000000000" pitchFamily="2" charset="2"/>
              <a:buChar char="Ø"/>
            </a:pPr>
            <a:r>
              <a:rPr lang="en-GB" dirty="0">
                <a:latin typeface="Book Antiqua" panose="02040602050305030304" pitchFamily="18" charset="0"/>
              </a:rPr>
              <a:t>The idea of bypassing the assets’ economical value and using exposure classes, actually, may allow to reduce uncertainties in those cases in which strong databases supporting the analysis lack. Conversely, fixing the vulnerability default value equal to 1 inhibit any assessment of the variations in this </a:t>
            </a:r>
            <a:r>
              <a:rPr lang="en-GB" dirty="0" smtClean="0">
                <a:latin typeface="Book Antiqua" panose="02040602050305030304" pitchFamily="18" charset="0"/>
              </a:rPr>
              <a:t>parameter.</a:t>
            </a:r>
          </a:p>
          <a:p>
            <a:pPr marL="342900" indent="-342900" algn="just" defTabSz="2952750">
              <a:spcBef>
                <a:spcPts val="600"/>
              </a:spcBef>
              <a:spcAft>
                <a:spcPts val="600"/>
              </a:spcAft>
              <a:buFont typeface="Wingdings" panose="05000000000000000000" pitchFamily="2" charset="2"/>
              <a:buChar char="Ø"/>
            </a:pPr>
            <a:endParaRPr lang="en-GB" dirty="0">
              <a:latin typeface="Book Antiqua" panose="02040602050305030304" pitchFamily="18" charset="0"/>
            </a:endParaRPr>
          </a:p>
        </p:txBody>
      </p:sp>
      <p:graphicFrame>
        <p:nvGraphicFramePr>
          <p:cNvPr id="8" name="Tabella 7"/>
          <p:cNvGraphicFramePr>
            <a:graphicFrameLocks noGrp="1"/>
          </p:cNvGraphicFramePr>
          <p:nvPr>
            <p:extLst>
              <p:ext uri="{D42A27DB-BD31-4B8C-83A1-F6EECF244321}">
                <p14:modId xmlns:p14="http://schemas.microsoft.com/office/powerpoint/2010/main" xmlns="" val="3400022079"/>
              </p:ext>
            </p:extLst>
          </p:nvPr>
        </p:nvGraphicFramePr>
        <p:xfrm>
          <a:off x="381000" y="4665100"/>
          <a:ext cx="3593439" cy="1942936"/>
        </p:xfrm>
        <a:graphic>
          <a:graphicData uri="http://schemas.openxmlformats.org/drawingml/2006/table">
            <a:tbl>
              <a:tblPr/>
              <a:tblGrid>
                <a:gridCol w="1437378"/>
                <a:gridCol w="718687"/>
                <a:gridCol w="718687"/>
                <a:gridCol w="718687"/>
              </a:tblGrid>
              <a:tr h="278950">
                <a:tc rowSpan="2">
                  <a:txBody>
                    <a:bodyPr/>
                    <a:lstStyle/>
                    <a:p>
                      <a:pPr algn="ctr" fontAlgn="ctr"/>
                      <a:r>
                        <a:rPr lang="it-IT" sz="1600" b="0" i="0" u="none" strike="noStrike" dirty="0" smtClean="0">
                          <a:solidFill>
                            <a:srgbClr val="000000"/>
                          </a:solidFill>
                          <a:latin typeface="Book Antiqua" panose="02040602050305030304" pitchFamily="18" charset="0"/>
                        </a:rPr>
                        <a:t>Water </a:t>
                      </a:r>
                      <a:r>
                        <a:rPr lang="it-IT" sz="1600" b="0" i="0" u="none" strike="noStrike" dirty="0" err="1" smtClean="0">
                          <a:solidFill>
                            <a:srgbClr val="000000"/>
                          </a:solidFill>
                          <a:latin typeface="Book Antiqua" panose="02040602050305030304" pitchFamily="18" charset="0"/>
                        </a:rPr>
                        <a:t>depth</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it-IT" sz="1600" b="0" i="0" u="none" strike="noStrike" dirty="0" smtClean="0">
                          <a:solidFill>
                            <a:srgbClr val="000000"/>
                          </a:solidFill>
                          <a:latin typeface="Book Antiqua" panose="02040602050305030304" pitchFamily="18" charset="0"/>
                        </a:rPr>
                        <a:t>Return </a:t>
                      </a:r>
                      <a:r>
                        <a:rPr lang="it-IT" sz="1600" b="0" i="0" u="none" strike="noStrike" dirty="0" err="1" smtClean="0">
                          <a:solidFill>
                            <a:srgbClr val="000000"/>
                          </a:solidFill>
                          <a:latin typeface="Book Antiqua" panose="02040602050305030304" pitchFamily="18" charset="0"/>
                        </a:rPr>
                        <a:t>period</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r>
              <a:tr h="278950">
                <a:tc vMerge="1">
                  <a:txBody>
                    <a:bodyPr/>
                    <a:lstStyle/>
                    <a:p>
                      <a:endParaRPr lang="it-IT"/>
                    </a:p>
                  </a:txBody>
                  <a:tcPr/>
                </a:tc>
                <a:tc>
                  <a:txBody>
                    <a:bodyPr/>
                    <a:lstStyle/>
                    <a:p>
                      <a:pPr algn="ctr" fontAlgn="ctr"/>
                      <a:r>
                        <a:rPr lang="it-IT" sz="1600" b="1" i="0" u="none" strike="noStrike" dirty="0">
                          <a:solidFill>
                            <a:srgbClr val="000000"/>
                          </a:solidFill>
                          <a:latin typeface="Book Antiqua" panose="02040602050305030304" pitchFamily="18"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i="0" u="none" strike="noStrike">
                          <a:solidFill>
                            <a:srgbClr val="000000"/>
                          </a:solidFill>
                          <a:latin typeface="Book Antiqua" panose="0204060205030503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i="0" u="none" strike="noStrike">
                          <a:solidFill>
                            <a:srgbClr val="000000"/>
                          </a:solidFill>
                          <a:latin typeface="Book Antiqua" panose="02040602050305030304" pitchFamily="18"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6259">
                <a:tc>
                  <a:txBody>
                    <a:bodyPr/>
                    <a:lstStyle/>
                    <a:p>
                      <a:pPr algn="ctr" fontAlgn="ctr"/>
                      <a:r>
                        <a:rPr lang="it-IT" sz="1600" b="1" i="0" u="none" strike="noStrike" dirty="0">
                          <a:solidFill>
                            <a:srgbClr val="000000"/>
                          </a:solidFill>
                          <a:latin typeface="Book Antiqua" panose="02040602050305030304" pitchFamily="18" charset="0"/>
                        </a:rPr>
                        <a:t>h ≤ 0.3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1</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1</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it-IT" sz="1600" b="0" i="0" u="none" strike="noStrike" dirty="0" smtClean="0">
                          <a:solidFill>
                            <a:srgbClr val="000000"/>
                          </a:solidFill>
                          <a:latin typeface="Book Antiqua" panose="02040602050305030304" pitchFamily="18" charset="0"/>
                        </a:rPr>
                        <a:t>H1</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46259">
                <a:tc>
                  <a:txBody>
                    <a:bodyPr/>
                    <a:lstStyle/>
                    <a:p>
                      <a:pPr algn="ctr" fontAlgn="ctr"/>
                      <a:r>
                        <a:rPr lang="it-IT" sz="1600" b="1" i="0" u="none" strike="noStrike" dirty="0">
                          <a:solidFill>
                            <a:srgbClr val="000000"/>
                          </a:solidFill>
                          <a:latin typeface="Book Antiqua" panose="02040602050305030304" pitchFamily="18" charset="0"/>
                        </a:rPr>
                        <a:t>0.3 &lt; h &lt; 1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2</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2</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2</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r h="346259">
                <a:tc>
                  <a:txBody>
                    <a:bodyPr/>
                    <a:lstStyle/>
                    <a:p>
                      <a:pPr algn="ctr" fontAlgn="ctr"/>
                      <a:r>
                        <a:rPr lang="it-IT" sz="1600" b="1" i="0" u="none" strike="noStrike">
                          <a:solidFill>
                            <a:srgbClr val="000000"/>
                          </a:solidFill>
                          <a:latin typeface="Book Antiqua" panose="02040602050305030304" pitchFamily="18" charset="0"/>
                        </a:rPr>
                        <a:t>1 &lt; h &lt; 2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4</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3</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2</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r h="346259">
                <a:tc>
                  <a:txBody>
                    <a:bodyPr/>
                    <a:lstStyle/>
                    <a:p>
                      <a:pPr algn="ctr" fontAlgn="ctr"/>
                      <a:r>
                        <a:rPr lang="it-IT" sz="1600" b="1" i="0" u="none" strike="noStrike">
                          <a:solidFill>
                            <a:srgbClr val="000000"/>
                          </a:solidFill>
                          <a:latin typeface="Book Antiqua" panose="02040602050305030304" pitchFamily="18" charset="0"/>
                        </a:rPr>
                        <a:t>h &gt; 2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4</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4</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it-IT" sz="1600" b="0" i="0" u="none" strike="noStrike" dirty="0">
                          <a:solidFill>
                            <a:srgbClr val="000000"/>
                          </a:solidFill>
                          <a:latin typeface="Book Antiqua" panose="02040602050305030304" pitchFamily="18" charset="0"/>
                        </a:rPr>
                        <a:t>H</a:t>
                      </a:r>
                      <a:r>
                        <a:rPr lang="it-IT" sz="1600" b="0" i="0" u="none" strike="noStrike" dirty="0" smtClean="0">
                          <a:solidFill>
                            <a:srgbClr val="000000"/>
                          </a:solidFill>
                          <a:latin typeface="Book Antiqua" panose="02040602050305030304" pitchFamily="18" charset="0"/>
                        </a:rPr>
                        <a:t>3</a:t>
                      </a:r>
                      <a:endParaRPr lang="it-IT" sz="1600" b="0"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xmlns="" val="63748013"/>
              </p:ext>
            </p:extLst>
          </p:nvPr>
        </p:nvGraphicFramePr>
        <p:xfrm>
          <a:off x="5170200" y="4664568"/>
          <a:ext cx="3592800" cy="1944000"/>
        </p:xfrm>
        <a:graphic>
          <a:graphicData uri="http://schemas.openxmlformats.org/drawingml/2006/table">
            <a:tbl>
              <a:tblPr/>
              <a:tblGrid>
                <a:gridCol w="718560"/>
                <a:gridCol w="718560"/>
                <a:gridCol w="718560"/>
                <a:gridCol w="718560"/>
                <a:gridCol w="718560"/>
              </a:tblGrid>
              <a:tr h="481628">
                <a:tc>
                  <a:txBody>
                    <a:bodyPr/>
                    <a:lstStyle/>
                    <a:p>
                      <a:pPr algn="ctr" fontAlgn="ctr"/>
                      <a:r>
                        <a:rPr lang="it-IT" sz="1600" b="1" i="0" u="none" strike="noStrike" dirty="0" err="1" smtClean="0">
                          <a:solidFill>
                            <a:srgbClr val="000000"/>
                          </a:solidFill>
                          <a:latin typeface="Book Antiqua" panose="02040602050305030304" pitchFamily="18" charset="0"/>
                        </a:rPr>
                        <a:t>Risk</a:t>
                      </a:r>
                      <a:endParaRPr lang="it-IT" sz="1600" b="1"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1" i="0" u="none" strike="noStrike" dirty="0">
                          <a:solidFill>
                            <a:srgbClr val="000000"/>
                          </a:solidFill>
                          <a:latin typeface="Book Antiqua" panose="02040602050305030304" pitchFamily="18" charset="0"/>
                        </a:rPr>
                        <a:t>E1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1" i="0" u="none" strike="noStrike">
                          <a:solidFill>
                            <a:srgbClr val="000000"/>
                          </a:solidFill>
                          <a:latin typeface="Book Antiqua" panose="02040602050305030304" pitchFamily="18" charset="0"/>
                        </a:rPr>
                        <a:t>E2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1" i="0" u="none" strike="noStrike">
                          <a:solidFill>
                            <a:srgbClr val="000000"/>
                          </a:solidFill>
                          <a:latin typeface="Book Antiqua" panose="02040602050305030304" pitchFamily="18" charset="0"/>
                        </a:rPr>
                        <a:t>E3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1" i="0" u="none" strike="noStrike">
                          <a:solidFill>
                            <a:srgbClr val="000000"/>
                          </a:solidFill>
                          <a:latin typeface="Book Antiqua" panose="02040602050305030304" pitchFamily="18" charset="0"/>
                        </a:rPr>
                        <a:t>E4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93">
                <a:tc>
                  <a:txBody>
                    <a:bodyPr/>
                    <a:lstStyle/>
                    <a:p>
                      <a:pPr algn="ctr" fontAlgn="ctr"/>
                      <a:r>
                        <a:rPr lang="it-IT" sz="1600" b="1" i="0" u="none" strike="noStrike" dirty="0">
                          <a:solidFill>
                            <a:srgbClr val="000000"/>
                          </a:solidFill>
                          <a:latin typeface="Book Antiqua" panose="02040602050305030304" pitchFamily="18" charset="0"/>
                        </a:rPr>
                        <a:t>H</a:t>
                      </a:r>
                      <a:r>
                        <a:rPr lang="it-IT" sz="1600" b="1" i="0" u="none" strike="noStrike" dirty="0" smtClean="0">
                          <a:solidFill>
                            <a:srgbClr val="000000"/>
                          </a:solidFill>
                          <a:latin typeface="Book Antiqua" panose="02040602050305030304" pitchFamily="18" charset="0"/>
                        </a:rPr>
                        <a:t>1</a:t>
                      </a:r>
                      <a:endParaRPr lang="it-IT" sz="1600" b="1"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0" i="0" u="none" strike="noStrike">
                          <a:solidFill>
                            <a:srgbClr val="000000"/>
                          </a:solidFill>
                          <a:latin typeface="Book Antiqua" panose="02040602050305030304" pitchFamily="18" charset="0"/>
                        </a:rPr>
                        <a:t>R1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7A7"/>
                    </a:solidFill>
                  </a:tcPr>
                </a:tc>
                <a:tc>
                  <a:txBody>
                    <a:bodyPr/>
                    <a:lstStyle/>
                    <a:p>
                      <a:pPr algn="ctr" fontAlgn="ctr"/>
                      <a:r>
                        <a:rPr lang="it-IT" sz="1600" b="0" i="0" u="none" strike="noStrike">
                          <a:solidFill>
                            <a:srgbClr val="000000"/>
                          </a:solidFill>
                          <a:latin typeface="Book Antiqua" panose="02040602050305030304" pitchFamily="18" charset="0"/>
                        </a:rPr>
                        <a:t>R1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7A7"/>
                    </a:solidFill>
                  </a:tcPr>
                </a:tc>
                <a:tc>
                  <a:txBody>
                    <a:bodyPr/>
                    <a:lstStyle/>
                    <a:p>
                      <a:pPr algn="ctr" fontAlgn="ctr"/>
                      <a:r>
                        <a:rPr lang="it-IT" sz="1600" b="0" i="0" u="none" strike="noStrike">
                          <a:solidFill>
                            <a:srgbClr val="000000"/>
                          </a:solidFill>
                          <a:latin typeface="Book Antiqua" panose="02040602050305030304" pitchFamily="18" charset="0"/>
                        </a:rPr>
                        <a:t>R2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69"/>
                    </a:solidFill>
                  </a:tcPr>
                </a:tc>
                <a:tc>
                  <a:txBody>
                    <a:bodyPr/>
                    <a:lstStyle/>
                    <a:p>
                      <a:pPr algn="ctr" fontAlgn="ctr"/>
                      <a:r>
                        <a:rPr lang="it-IT" sz="1600" b="0" i="0" u="none" strike="noStrike">
                          <a:solidFill>
                            <a:srgbClr val="000000"/>
                          </a:solidFill>
                          <a:latin typeface="Book Antiqua" panose="02040602050305030304" pitchFamily="18" charset="0"/>
                        </a:rPr>
                        <a:t>R2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69"/>
                    </a:solidFill>
                  </a:tcPr>
                </a:tc>
              </a:tr>
              <a:tr h="365593">
                <a:tc>
                  <a:txBody>
                    <a:bodyPr/>
                    <a:lstStyle/>
                    <a:p>
                      <a:pPr algn="ctr" fontAlgn="ctr"/>
                      <a:r>
                        <a:rPr lang="it-IT" sz="1600" b="1" i="0" u="none" strike="noStrike" dirty="0">
                          <a:solidFill>
                            <a:srgbClr val="000000"/>
                          </a:solidFill>
                          <a:latin typeface="Book Antiqua" panose="02040602050305030304" pitchFamily="18" charset="0"/>
                        </a:rPr>
                        <a:t>H</a:t>
                      </a:r>
                      <a:r>
                        <a:rPr lang="it-IT" sz="1600" b="1" i="0" u="none" strike="noStrike" dirty="0" smtClean="0">
                          <a:solidFill>
                            <a:srgbClr val="000000"/>
                          </a:solidFill>
                          <a:latin typeface="Book Antiqua" panose="02040602050305030304" pitchFamily="18" charset="0"/>
                        </a:rPr>
                        <a:t>2</a:t>
                      </a:r>
                      <a:endParaRPr lang="it-IT" sz="1600" b="1"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0" i="0" u="none" strike="noStrike">
                          <a:solidFill>
                            <a:srgbClr val="000000"/>
                          </a:solidFill>
                          <a:latin typeface="Book Antiqua" panose="02040602050305030304" pitchFamily="18" charset="0"/>
                        </a:rPr>
                        <a:t>R1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7A7"/>
                    </a:solidFill>
                  </a:tcPr>
                </a:tc>
                <a:tc>
                  <a:txBody>
                    <a:bodyPr/>
                    <a:lstStyle/>
                    <a:p>
                      <a:pPr algn="ctr" fontAlgn="ctr"/>
                      <a:r>
                        <a:rPr lang="it-IT" sz="1600" b="0" i="0" u="none" strike="noStrike">
                          <a:solidFill>
                            <a:srgbClr val="000000"/>
                          </a:solidFill>
                          <a:latin typeface="Book Antiqua" panose="02040602050305030304" pitchFamily="18" charset="0"/>
                        </a:rPr>
                        <a:t>R2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69"/>
                    </a:solidFill>
                  </a:tcPr>
                </a:tc>
                <a:tc>
                  <a:txBody>
                    <a:bodyPr/>
                    <a:lstStyle/>
                    <a:p>
                      <a:pPr algn="ctr" fontAlgn="ctr"/>
                      <a:r>
                        <a:rPr lang="it-IT" sz="1600" b="0" i="0" u="none" strike="noStrike">
                          <a:solidFill>
                            <a:srgbClr val="000000"/>
                          </a:solidFill>
                          <a:latin typeface="Book Antiqua" panose="02040602050305030304" pitchFamily="18" charset="0"/>
                        </a:rPr>
                        <a:t>R3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909"/>
                    </a:solidFill>
                  </a:tcPr>
                </a:tc>
                <a:tc>
                  <a:txBody>
                    <a:bodyPr/>
                    <a:lstStyle/>
                    <a:p>
                      <a:pPr algn="ctr" fontAlgn="ctr"/>
                      <a:r>
                        <a:rPr lang="it-IT" sz="1600" b="0" i="0" u="none" strike="noStrike">
                          <a:solidFill>
                            <a:srgbClr val="000000"/>
                          </a:solidFill>
                          <a:latin typeface="Book Antiqua" panose="02040602050305030304" pitchFamily="18" charset="0"/>
                        </a:rPr>
                        <a:t>R3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909"/>
                    </a:solidFill>
                  </a:tcPr>
                </a:tc>
              </a:tr>
              <a:tr h="365593">
                <a:tc>
                  <a:txBody>
                    <a:bodyPr/>
                    <a:lstStyle/>
                    <a:p>
                      <a:pPr algn="ctr" fontAlgn="ctr"/>
                      <a:r>
                        <a:rPr lang="it-IT" sz="1600" b="1" i="0" u="none" strike="noStrike" dirty="0">
                          <a:solidFill>
                            <a:srgbClr val="000000"/>
                          </a:solidFill>
                          <a:latin typeface="Book Antiqua" panose="02040602050305030304" pitchFamily="18" charset="0"/>
                        </a:rPr>
                        <a:t>H</a:t>
                      </a:r>
                      <a:r>
                        <a:rPr lang="it-IT" sz="1600" b="1" i="0" u="none" strike="noStrike" dirty="0" smtClean="0">
                          <a:solidFill>
                            <a:srgbClr val="000000"/>
                          </a:solidFill>
                          <a:latin typeface="Book Antiqua" panose="02040602050305030304" pitchFamily="18" charset="0"/>
                        </a:rPr>
                        <a:t>3</a:t>
                      </a:r>
                      <a:endParaRPr lang="it-IT" sz="1600" b="1"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0" i="0" u="none" strike="noStrike">
                          <a:solidFill>
                            <a:srgbClr val="000000"/>
                          </a:solidFill>
                          <a:latin typeface="Book Antiqua" panose="02040602050305030304" pitchFamily="18" charset="0"/>
                        </a:rPr>
                        <a:t>R2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69"/>
                    </a:solidFill>
                  </a:tcPr>
                </a:tc>
                <a:tc>
                  <a:txBody>
                    <a:bodyPr/>
                    <a:lstStyle/>
                    <a:p>
                      <a:pPr algn="ctr" fontAlgn="ctr"/>
                      <a:r>
                        <a:rPr lang="it-IT" sz="1600" b="0" i="0" u="none" strike="noStrike">
                          <a:solidFill>
                            <a:srgbClr val="000000"/>
                          </a:solidFill>
                          <a:latin typeface="Book Antiqua" panose="02040602050305030304" pitchFamily="18" charset="0"/>
                        </a:rPr>
                        <a:t>R2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69"/>
                    </a:solidFill>
                  </a:tcPr>
                </a:tc>
                <a:tc>
                  <a:txBody>
                    <a:bodyPr/>
                    <a:lstStyle/>
                    <a:p>
                      <a:pPr algn="ctr" fontAlgn="ctr"/>
                      <a:r>
                        <a:rPr lang="it-IT" sz="1600" b="0" i="0" u="none" strike="noStrike">
                          <a:solidFill>
                            <a:srgbClr val="000000"/>
                          </a:solidFill>
                          <a:latin typeface="Book Antiqua" panose="02040602050305030304" pitchFamily="18" charset="0"/>
                        </a:rPr>
                        <a:t>R3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909"/>
                    </a:solidFill>
                  </a:tcPr>
                </a:tc>
                <a:tc>
                  <a:txBody>
                    <a:bodyPr/>
                    <a:lstStyle/>
                    <a:p>
                      <a:pPr algn="ctr" fontAlgn="ctr"/>
                      <a:r>
                        <a:rPr lang="it-IT" sz="1600" b="0" i="0" u="none" strike="noStrike">
                          <a:solidFill>
                            <a:srgbClr val="000000"/>
                          </a:solidFill>
                          <a:latin typeface="Book Antiqua" panose="02040602050305030304" pitchFamily="18" charset="0"/>
                        </a:rPr>
                        <a:t>R4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65593">
                <a:tc>
                  <a:txBody>
                    <a:bodyPr/>
                    <a:lstStyle/>
                    <a:p>
                      <a:pPr algn="ctr" fontAlgn="ctr"/>
                      <a:r>
                        <a:rPr lang="it-IT" sz="1600" b="1" i="0" u="none" strike="noStrike" dirty="0">
                          <a:solidFill>
                            <a:srgbClr val="000000"/>
                          </a:solidFill>
                          <a:latin typeface="Book Antiqua" panose="02040602050305030304" pitchFamily="18" charset="0"/>
                        </a:rPr>
                        <a:t>H</a:t>
                      </a:r>
                      <a:r>
                        <a:rPr lang="it-IT" sz="1600" b="1" i="0" u="none" strike="noStrike" dirty="0" smtClean="0">
                          <a:solidFill>
                            <a:srgbClr val="000000"/>
                          </a:solidFill>
                          <a:latin typeface="Book Antiqua" panose="02040602050305030304" pitchFamily="18" charset="0"/>
                        </a:rPr>
                        <a:t>4</a:t>
                      </a:r>
                      <a:endParaRPr lang="it-IT" sz="1600" b="1" i="0" u="none" strike="noStrike" dirty="0">
                        <a:solidFill>
                          <a:srgbClr val="000000"/>
                        </a:solidFill>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0" i="0" u="none" strike="noStrike">
                          <a:solidFill>
                            <a:srgbClr val="000000"/>
                          </a:solidFill>
                          <a:latin typeface="Book Antiqua" panose="02040602050305030304" pitchFamily="18" charset="0"/>
                        </a:rPr>
                        <a:t>R2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69"/>
                    </a:solidFill>
                  </a:tcPr>
                </a:tc>
                <a:tc>
                  <a:txBody>
                    <a:bodyPr/>
                    <a:lstStyle/>
                    <a:p>
                      <a:pPr algn="ctr" fontAlgn="ctr"/>
                      <a:r>
                        <a:rPr lang="it-IT" sz="1600" b="0" i="0" u="none" strike="noStrike">
                          <a:solidFill>
                            <a:srgbClr val="000000"/>
                          </a:solidFill>
                          <a:latin typeface="Book Antiqua" panose="02040602050305030304" pitchFamily="18" charset="0"/>
                        </a:rPr>
                        <a:t>R3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909"/>
                    </a:solidFill>
                  </a:tcPr>
                </a:tc>
                <a:tc>
                  <a:txBody>
                    <a:bodyPr/>
                    <a:lstStyle/>
                    <a:p>
                      <a:pPr algn="ctr" fontAlgn="ctr"/>
                      <a:r>
                        <a:rPr lang="it-IT" sz="1600" b="0" i="0" u="none" strike="noStrike" dirty="0">
                          <a:solidFill>
                            <a:srgbClr val="000000"/>
                          </a:solidFill>
                          <a:latin typeface="Book Antiqua" panose="02040602050305030304" pitchFamily="18" charset="0"/>
                        </a:rPr>
                        <a:t>R4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it-IT" sz="1600" b="0" i="0" u="none" strike="noStrike" dirty="0">
                          <a:solidFill>
                            <a:srgbClr val="000000"/>
                          </a:solidFill>
                          <a:latin typeface="Book Antiqua" panose="02040602050305030304" pitchFamily="18" charset="0"/>
                        </a:rPr>
                        <a:t>R4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bl>
          </a:graphicData>
        </a:graphic>
      </p:graphicFrame>
      <p:sp>
        <p:nvSpPr>
          <p:cNvPr id="10" name="Freccia a destra 9"/>
          <p:cNvSpPr/>
          <p:nvPr/>
        </p:nvSpPr>
        <p:spPr bwMode="auto">
          <a:xfrm>
            <a:off x="4050639" y="5456535"/>
            <a:ext cx="1043361" cy="360066"/>
          </a:xfrm>
          <a:prstGeom prst="rightArrow">
            <a:avLst/>
          </a:prstGeom>
          <a:solidFill>
            <a:srgbClr val="A3D5CB"/>
          </a:solidFill>
          <a:ln>
            <a:solidFill>
              <a:srgbClr val="41918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1" name="Picture 10" descr="eu_flag_co_funded_pos_[rgb]_right.jpg"/>
          <p:cNvPicPr/>
          <p:nvPr/>
        </p:nvPicPr>
        <p:blipFill>
          <a:blip r:embed="rId5"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1164050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Rectangle 5"/>
          <p:cNvSpPr>
            <a:spLocks noChangeArrowheads="1"/>
          </p:cNvSpPr>
          <p:nvPr/>
        </p:nvSpPr>
        <p:spPr bwMode="auto">
          <a:xfrm>
            <a:off x="0" y="7896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Title 1"/>
          <p:cNvSpPr>
            <a:spLocks noGrp="1"/>
          </p:cNvSpPr>
          <p:nvPr>
            <p:ph type="title"/>
          </p:nvPr>
        </p:nvSpPr>
        <p:spPr>
          <a:xfrm>
            <a:off x="457200" y="774700"/>
            <a:ext cx="8229600" cy="749300"/>
          </a:xfrm>
        </p:spPr>
        <p:txBody>
          <a:bodyPr>
            <a:normAutofit fontScale="90000"/>
          </a:bodyPr>
          <a:lstStyle/>
          <a:p>
            <a:r>
              <a:rPr lang="it-IT" dirty="0" err="1" smtClean="0">
                <a:solidFill>
                  <a:srgbClr val="419182"/>
                </a:solidFill>
                <a:latin typeface="Book Antiqua" panose="02040602050305030304" pitchFamily="18" charset="0"/>
              </a:rPr>
              <a:t>Floods</a:t>
            </a:r>
            <a:r>
              <a:rPr lang="it-IT" dirty="0" smtClean="0">
                <a:solidFill>
                  <a:srgbClr val="419182"/>
                </a:solidFill>
                <a:latin typeface="Book Antiqua" panose="02040602050305030304" pitchFamily="18" charset="0"/>
              </a:rPr>
              <a:t> in </a:t>
            </a:r>
            <a:r>
              <a:rPr lang="it-IT" dirty="0" err="1" smtClean="0">
                <a:solidFill>
                  <a:srgbClr val="419182"/>
                </a:solidFill>
                <a:latin typeface="Book Antiqua" panose="02040602050305030304" pitchFamily="18" charset="0"/>
              </a:rPr>
              <a:t>urban</a:t>
            </a:r>
            <a:r>
              <a:rPr lang="it-IT" dirty="0" smtClean="0">
                <a:solidFill>
                  <a:srgbClr val="419182"/>
                </a:solidFill>
                <a:latin typeface="Book Antiqua" panose="02040602050305030304" pitchFamily="18" charset="0"/>
              </a:rPr>
              <a:t> </a:t>
            </a:r>
            <a:r>
              <a:rPr lang="it-IT" dirty="0" err="1" smtClean="0">
                <a:solidFill>
                  <a:srgbClr val="419182"/>
                </a:solidFill>
                <a:latin typeface="Book Antiqua" panose="02040602050305030304" pitchFamily="18" charset="0"/>
              </a:rPr>
              <a:t>environments</a:t>
            </a:r>
            <a:endParaRPr lang="bs-Latn-BA" dirty="0">
              <a:solidFill>
                <a:srgbClr val="419182"/>
              </a:solidFill>
              <a:latin typeface="Book Antiqua" panose="02040602050305030304" pitchFamily="18" charset="0"/>
            </a:endParaRPr>
          </a:p>
        </p:txBody>
      </p:sp>
      <p:sp>
        <p:nvSpPr>
          <p:cNvPr id="11" name="Rettangolo 10"/>
          <p:cNvSpPr/>
          <p:nvPr/>
        </p:nvSpPr>
        <p:spPr>
          <a:xfrm>
            <a:off x="252000" y="1924854"/>
            <a:ext cx="8640000" cy="3170099"/>
          </a:xfrm>
          <a:prstGeom prst="rect">
            <a:avLst/>
          </a:prstGeom>
        </p:spPr>
        <p:txBody>
          <a:bodyPr wrap="square">
            <a:spAutoFit/>
          </a:bodyPr>
          <a:lstStyle/>
          <a:p>
            <a:pPr marL="285750" indent="-285750" algn="just">
              <a:buFont typeface="Wingdings" panose="05000000000000000000" pitchFamily="2" charset="2"/>
              <a:buChar char="Ø"/>
            </a:pPr>
            <a:r>
              <a:rPr lang="en-US" sz="2000" dirty="0">
                <a:latin typeface="Book Antiqua" panose="02040602050305030304" pitchFamily="18" charset="0"/>
              </a:rPr>
              <a:t>Urban </a:t>
            </a:r>
            <a:r>
              <a:rPr lang="en-US" sz="2000" dirty="0" smtClean="0">
                <a:latin typeface="Book Antiqua" panose="02040602050305030304" pitchFamily="18" charset="0"/>
              </a:rPr>
              <a:t>environments </a:t>
            </a:r>
            <a:r>
              <a:rPr lang="en-US" sz="2000" dirty="0">
                <a:latin typeface="Book Antiqua" panose="02040602050305030304" pitchFamily="18" charset="0"/>
              </a:rPr>
              <a:t>can be </a:t>
            </a:r>
            <a:r>
              <a:rPr lang="en-US" sz="2000" dirty="0" smtClean="0">
                <a:latin typeface="Book Antiqua" panose="02040602050305030304" pitchFamily="18" charset="0"/>
              </a:rPr>
              <a:t>affected </a:t>
            </a:r>
            <a:r>
              <a:rPr lang="en-US" sz="2000" dirty="0">
                <a:latin typeface="Book Antiqua" panose="02040602050305030304" pitchFamily="18" charset="0"/>
              </a:rPr>
              <a:t>by </a:t>
            </a:r>
            <a:r>
              <a:rPr lang="en-US" sz="2000" dirty="0" smtClean="0">
                <a:latin typeface="Book Antiqua" panose="02040602050305030304" pitchFamily="18" charset="0"/>
              </a:rPr>
              <a:t>river flooding, </a:t>
            </a:r>
            <a:r>
              <a:rPr lang="en-US" sz="2000" dirty="0">
                <a:latin typeface="Book Antiqua" panose="02040602050305030304" pitchFamily="18" charset="0"/>
              </a:rPr>
              <a:t>coastal </a:t>
            </a:r>
            <a:r>
              <a:rPr lang="en-US" sz="2000" dirty="0" smtClean="0">
                <a:latin typeface="Book Antiqua" panose="02040602050305030304" pitchFamily="18" charset="0"/>
              </a:rPr>
              <a:t>floods</a:t>
            </a:r>
            <a:r>
              <a:rPr lang="en-US" sz="2000" dirty="0">
                <a:latin typeface="Book Antiqua" panose="02040602050305030304" pitchFamily="18" charset="0"/>
              </a:rPr>
              <a:t>, pluvial and ground </a:t>
            </a:r>
            <a:r>
              <a:rPr lang="en-US" sz="2000" dirty="0" smtClean="0">
                <a:latin typeface="Book Antiqua" panose="02040602050305030304" pitchFamily="18" charset="0"/>
              </a:rPr>
              <a:t>water floods, flash floods, artificial </a:t>
            </a:r>
            <a:r>
              <a:rPr lang="en-US" sz="2000" dirty="0">
                <a:latin typeface="Book Antiqua" panose="02040602050305030304" pitchFamily="18" charset="0"/>
              </a:rPr>
              <a:t>system failures. </a:t>
            </a:r>
            <a:endParaRPr lang="en-US" sz="2000" dirty="0" smtClean="0">
              <a:latin typeface="Book Antiqua" panose="02040602050305030304" pitchFamily="18" charset="0"/>
            </a:endParaRPr>
          </a:p>
          <a:p>
            <a:pPr marL="285750" indent="-285750" algn="just">
              <a:buFont typeface="Wingdings" panose="05000000000000000000" pitchFamily="2" charset="2"/>
              <a:buChar char="Ø"/>
            </a:pPr>
            <a:endParaRPr lang="en-US" sz="2000" dirty="0" smtClean="0">
              <a:latin typeface="Book Antiqua" panose="02040602050305030304" pitchFamily="18" charset="0"/>
            </a:endParaRPr>
          </a:p>
          <a:p>
            <a:pPr marL="285750" indent="-285750" algn="just">
              <a:buFont typeface="Wingdings" panose="05000000000000000000" pitchFamily="2" charset="2"/>
              <a:buChar char="Ø"/>
            </a:pPr>
            <a:endParaRPr lang="en-US" sz="2000" dirty="0" smtClean="0">
              <a:latin typeface="Book Antiqua" panose="02040602050305030304" pitchFamily="18" charset="0"/>
            </a:endParaRPr>
          </a:p>
          <a:p>
            <a:pPr marL="285750" indent="-285750" algn="just">
              <a:buFont typeface="Wingdings" panose="05000000000000000000" pitchFamily="2" charset="2"/>
              <a:buChar char="Ø"/>
            </a:pPr>
            <a:r>
              <a:rPr lang="en-US" sz="2000" dirty="0" smtClean="0">
                <a:latin typeface="Book Antiqua" panose="02040602050305030304" pitchFamily="18" charset="0"/>
              </a:rPr>
              <a:t>Urban floods </a:t>
            </a:r>
            <a:r>
              <a:rPr lang="en-US" sz="2000" dirty="0">
                <a:latin typeface="Book Antiqua" panose="02040602050305030304" pitchFamily="18" charset="0"/>
              </a:rPr>
              <a:t>typically stem from a </a:t>
            </a:r>
            <a:r>
              <a:rPr lang="en-US" sz="2000" dirty="0" smtClean="0">
                <a:latin typeface="Book Antiqua" panose="02040602050305030304" pitchFamily="18" charset="0"/>
              </a:rPr>
              <a:t>complex combination </a:t>
            </a:r>
            <a:r>
              <a:rPr lang="en-US" sz="2000" dirty="0">
                <a:latin typeface="Book Antiqua" panose="02040602050305030304" pitchFamily="18" charset="0"/>
              </a:rPr>
              <a:t>of causes, resulting from a combination of meteorological </a:t>
            </a:r>
            <a:r>
              <a:rPr lang="en-US" sz="2000" dirty="0" smtClean="0">
                <a:latin typeface="Book Antiqua" panose="02040602050305030304" pitchFamily="18" charset="0"/>
              </a:rPr>
              <a:t>and hydrological </a:t>
            </a:r>
            <a:r>
              <a:rPr lang="en-US" sz="2000" dirty="0">
                <a:latin typeface="Book Antiqua" panose="02040602050305030304" pitchFamily="18" charset="0"/>
              </a:rPr>
              <a:t>extremes, such as extreme precipitation and </a:t>
            </a:r>
            <a:r>
              <a:rPr lang="en-US" sz="2000" dirty="0" smtClean="0">
                <a:latin typeface="Book Antiqua" panose="02040602050305030304" pitchFamily="18" charset="0"/>
              </a:rPr>
              <a:t>flows</a:t>
            </a:r>
            <a:r>
              <a:rPr lang="en-US" sz="2000" dirty="0">
                <a:latin typeface="Book Antiqua" panose="02040602050305030304" pitchFamily="18" charset="0"/>
              </a:rPr>
              <a:t>. However </a:t>
            </a:r>
            <a:r>
              <a:rPr lang="en-US" sz="2000" dirty="0" smtClean="0">
                <a:latin typeface="Book Antiqua" panose="02040602050305030304" pitchFamily="18" charset="0"/>
              </a:rPr>
              <a:t>they also </a:t>
            </a:r>
            <a:r>
              <a:rPr lang="en-US" sz="2000" dirty="0">
                <a:latin typeface="Book Antiqua" panose="02040602050305030304" pitchFamily="18" charset="0"/>
              </a:rPr>
              <a:t>frequently occur as a result of human activities, including unplanned </a:t>
            </a:r>
            <a:r>
              <a:rPr lang="en-US" sz="2000" dirty="0" smtClean="0">
                <a:latin typeface="Book Antiqua" panose="02040602050305030304" pitchFamily="18" charset="0"/>
              </a:rPr>
              <a:t>growth and </a:t>
            </a:r>
            <a:r>
              <a:rPr lang="en-US" sz="2000" dirty="0">
                <a:latin typeface="Book Antiqua" panose="02040602050305030304" pitchFamily="18" charset="0"/>
              </a:rPr>
              <a:t>development in </a:t>
            </a:r>
            <a:r>
              <a:rPr lang="en-US" sz="2000" dirty="0" smtClean="0">
                <a:latin typeface="Book Antiqua" panose="02040602050305030304" pitchFamily="18" charset="0"/>
              </a:rPr>
              <a:t>floodplains</a:t>
            </a:r>
            <a:r>
              <a:rPr lang="en-US" sz="2000" dirty="0">
                <a:latin typeface="Book Antiqua" panose="02040602050305030304" pitchFamily="18" charset="0"/>
              </a:rPr>
              <a:t>, or from the breach of a dam or an </a:t>
            </a:r>
            <a:r>
              <a:rPr lang="en-US" sz="2000" dirty="0" smtClean="0">
                <a:latin typeface="Book Antiqua" panose="02040602050305030304" pitchFamily="18" charset="0"/>
              </a:rPr>
              <a:t>embankment that </a:t>
            </a:r>
            <a:r>
              <a:rPr lang="en-US" sz="2000" dirty="0">
                <a:latin typeface="Book Antiqua" panose="02040602050305030304" pitchFamily="18" charset="0"/>
              </a:rPr>
              <a:t>has failed to protect planned developments.</a:t>
            </a:r>
            <a:endParaRPr lang="it-IT" sz="2000" dirty="0">
              <a:latin typeface="Book Antiqua" panose="02040602050305030304" pitchFamily="18" charset="0"/>
            </a:endParaRPr>
          </a:p>
        </p:txBody>
      </p:sp>
    </p:spTree>
    <p:extLst>
      <p:ext uri="{BB962C8B-B14F-4D97-AF65-F5344CB8AC3E}">
        <p14:creationId xmlns:p14="http://schemas.microsoft.com/office/powerpoint/2010/main" xmlns="" val="27864554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TotalTime>
  <Words>7470</Words>
  <Application>Microsoft Office PowerPoint</Application>
  <PresentationFormat>On-screen Show (4:3)</PresentationFormat>
  <Paragraphs>681</Paragraphs>
  <Slides>32</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Chart</vt:lpstr>
      <vt:lpstr>Document</vt:lpstr>
      <vt:lpstr>Development of master curricula for natural disasters risk management in Western Balkan countries</vt:lpstr>
      <vt:lpstr>Introduction</vt:lpstr>
      <vt:lpstr>From flood defence to flood risk management</vt:lpstr>
      <vt:lpstr>Flood risk management in EU</vt:lpstr>
      <vt:lpstr>The variables of risk equation</vt:lpstr>
      <vt:lpstr>Slide 6</vt:lpstr>
      <vt:lpstr>Slide 7</vt:lpstr>
      <vt:lpstr>Slide 8</vt:lpstr>
      <vt:lpstr>Floods in urban environments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Milan</cp:lastModifiedBy>
  <cp:revision>133</cp:revision>
  <dcterms:created xsi:type="dcterms:W3CDTF">2006-08-16T00:00:00Z</dcterms:created>
  <dcterms:modified xsi:type="dcterms:W3CDTF">2017-09-23T17:38:50Z</dcterms:modified>
</cp:coreProperties>
</file>